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92" r:id="rId3"/>
    <p:sldId id="294" r:id="rId4"/>
    <p:sldId id="257" r:id="rId5"/>
    <p:sldId id="259" r:id="rId6"/>
    <p:sldId id="258" r:id="rId7"/>
    <p:sldId id="295" r:id="rId8"/>
    <p:sldId id="260" r:id="rId9"/>
    <p:sldId id="297" r:id="rId10"/>
    <p:sldId id="298" r:id="rId11"/>
    <p:sldId id="299" r:id="rId12"/>
    <p:sldId id="300" r:id="rId13"/>
    <p:sldId id="301" r:id="rId14"/>
    <p:sldId id="293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BA982E-8FBB-4D72-876B-390AA19703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187D6-E91A-44F0-AFDF-660CCB7B07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3B01E-A33A-4994-AF69-0B3225E09234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C7207-C595-4127-A68E-62F575D0B700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5087D-DB15-4CC0-9BB4-24C53D559B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F772B-01B2-4B59-A175-7702A162E1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9432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5737B-7E2A-45DE-A497-B04F5DC95890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DE63-F949-4E93-B3FF-1EFACEA8F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5323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fr-FR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483AF-378F-4478-9161-B50402D90A3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955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9431602"/>
            <a:ext cx="6858000" cy="498214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334A0-6BF5-46BB-9F21-5E8173BF98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1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9431602"/>
            <a:ext cx="6858000" cy="498214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334A0-6BF5-46BB-9F21-5E8173BF98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you can add cost value?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9431602"/>
            <a:ext cx="6858000" cy="498214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334A0-6BF5-46BB-9F21-5E8173BF98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6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you can add cost value?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9431602"/>
            <a:ext cx="6858000" cy="498214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334A0-6BF5-46BB-9F21-5E8173BF98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5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9431602"/>
            <a:ext cx="6858000" cy="498214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334A0-6BF5-46BB-9F21-5E8173BF98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3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E63-F949-4E93-B3FF-1EFACEA8FB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0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BBB3-F6F8-42EA-8916-50F32230A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6B181-2143-486A-A424-525E825AD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6D597-4467-44DE-B8E6-44C02030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64343-F320-418E-90EA-D0E9465F0A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F3E8-6C18-41E0-B8FA-25EB18BC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5B2-56BE-45B9-86C5-2BD86FD9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8F09E-33E0-42D2-B305-DD52458D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62DB-B60C-4F00-8E25-6589BDF5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0EFE8-619C-4330-8C00-0223289ED51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D634-689B-49D8-8847-F73B9BE5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8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546BC-4920-4442-9661-63D63B7A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92372-D45A-41EC-9CAC-796E6472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F759-22AC-4D65-A987-CC454BB8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C180F-F079-4883-A0A6-145536AF4FA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DC32F-D893-49A9-8AC4-46CA7A49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4755" y="2674089"/>
            <a:ext cx="5040000" cy="1751176"/>
          </a:xfrm>
          <a:solidFill>
            <a:schemeClr val="bg1"/>
          </a:solidFill>
          <a:ln>
            <a:noFill/>
          </a:ln>
          <a:effectLst>
            <a:outerShdw blurRad="88900" dist="50800" dir="16200000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288000" rIns="288000" bIns="288000" rtlCol="0" anchor="b" anchorCtr="0">
            <a:spAutoFit/>
          </a:bodyPr>
          <a:lstStyle>
            <a:lvl1pPr>
              <a:defRPr lang="fr-FR" sz="3800" kern="1200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0" y="6494864"/>
            <a:ext cx="12192000" cy="88092"/>
          </a:xfrm>
          <a:prstGeom prst="rect">
            <a:avLst/>
          </a:prstGeom>
        </p:spPr>
        <p:txBody>
          <a:bodyPr vert="horz" lIns="0" tIns="36000" rIns="0" bIns="36000" rtlCol="0" anchor="ctr">
            <a:spAutoFit/>
          </a:bodyPr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839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3AAD-8952-4A9E-A497-923A5A72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4580-1761-4A95-A17D-7711DF1A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A005F-7263-42FE-A09E-99A54D3C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7C6AA-FBEA-4B6C-B19E-06DE3EEA061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67BC-6B53-4E3F-ACA6-D39C2971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3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BE0-8891-484F-9B4F-5985779D6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BF953-8F0B-40A9-9930-B1121AADA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3797-1741-4544-814B-98C15322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88F1-BAF1-487D-9E90-DAD282C1B06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E7B5-E2A2-41DE-9CEB-C876FB5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7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84A-D988-49B6-8EA2-A888593B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A025-0F45-4CCB-B48E-308823B78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C6780-D21F-4C7D-B6C4-D2AD44B3E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07659-3881-4F96-B17D-A2F8CF82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FA927-4A04-48C5-BF36-95465E728FE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F7507-819D-443C-BD58-377C2D9D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2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6684-BF48-4D33-BD4A-319884B5D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EB71B-62F0-4817-A77F-7D25D1DCD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B4EBB-BF8F-437C-84E7-CA7FCB56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DFFD7-B5F1-4B18-93C9-6685BD1A0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92ED0-87C4-41AE-BEB9-1D6944A12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BF757-F3E5-482E-9CFA-5CFBD6C3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D83FFF-F35C-42E3-B6A7-CF6E04B9321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D4F59-BE01-4158-A091-2B873BFA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1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BC79-16A3-40D6-9BA2-EFA91ADA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693AE-63CC-44E4-AA01-1522A625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61E3E-27D3-4B6A-8C81-CC59B0B8B4A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FA950-3EDE-499E-B6E7-F6A9D52E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1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B213D-2818-4F5D-AA11-C3C81286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4E336-CB66-49C8-816B-C2EC46081A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27BE4-FA25-4390-A6CA-F8FDC896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6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6414-E245-4D7F-AB50-068A487C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29516-B539-4FD7-8091-F483AEE2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28546-4A64-4CCE-A350-9C45E7A05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44AAD-7C60-4A75-B7F4-18990B66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A9EF2-99FB-4E07-A877-BC09B1468CB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F0364-8A2D-44C3-BD70-17E89DCE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2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8270-02E6-4BA2-A4E2-4DF47A81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9323F-978A-4C1A-BB9A-104406AED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8FDD-1685-428F-A4CE-6739171A4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C6B10-21A6-4A0C-AC1E-2A127ECD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66F7-A718-4572-B2D1-D9CC04DC522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>
            <a:lvl1pPr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B1682-0551-4A13-A2F1-E9FFF338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5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3EC6A-BE20-48B9-8697-10D5ECB2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5BD66-2DCA-4BF0-BE0A-5A838614C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1559-685C-4232-A06F-ED3549EB6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DE254-ECFD-435D-BB8C-EC4A5BE942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37759-27A0-46F0-BD9E-E20E5F517B0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" b="0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DBFB1-0E20-4089-B492-498562A8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67CF-4679-4BA2-9640-89A4716130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0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5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6.xml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audio" Target="../media/audio3.wav"/><Relationship Id="rId7" Type="http://schemas.openxmlformats.org/officeDocument/2006/relationships/image" Target="../media/image14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12331" y="2409740"/>
            <a:ext cx="5040000" cy="20589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  <a:ea typeface="+mj-ea"/>
                <a:cs typeface="+mj-cs"/>
              </a:rPr>
              <a:t>Producathon 2020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Automotive User Profiling and Updating System</a:t>
            </a:r>
            <a:br>
              <a:rPr lang="en-US" sz="2400" dirty="0">
                <a:latin typeface="+mj-lt"/>
                <a:ea typeface="+mj-ea"/>
                <a:cs typeface="+mj-cs"/>
              </a:rPr>
            </a:br>
            <a:endParaRPr 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FDFD3-4612-4B8B-8456-C78B3567171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F781573-8D99-4CE5-A187-090B3D1D0F87}"/>
              </a:ext>
            </a:extLst>
          </p:cNvPr>
          <p:cNvSpPr txBox="1">
            <a:spLocks/>
          </p:cNvSpPr>
          <p:nvPr/>
        </p:nvSpPr>
        <p:spPr>
          <a:xfrm>
            <a:off x="6752572" y="4222471"/>
            <a:ext cx="5040000" cy="20589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16200000" rotWithShape="0">
              <a:prstClr val="black">
                <a:alpha val="16000"/>
              </a:prstClr>
            </a:outerShdw>
          </a:effectLst>
        </p:spPr>
        <p:txBody>
          <a:bodyPr vert="horz" wrap="square" lIns="288000" tIns="288000" rIns="288000" bIns="288000" rtlCol="0" anchor="b" anchorCtr="0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fr-FR" sz="24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Team Leader:</a:t>
            </a:r>
          </a:p>
          <a:p>
            <a:r>
              <a:rPr lang="en-US" dirty="0"/>
              <a:t>Team Member 1:</a:t>
            </a:r>
          </a:p>
          <a:p>
            <a:r>
              <a:rPr lang="en-US" dirty="0"/>
              <a:t>Team Member 2:</a:t>
            </a:r>
          </a:p>
          <a:p>
            <a:r>
              <a:rPr lang="en-US" dirty="0"/>
              <a:t>College / University Name:</a:t>
            </a:r>
          </a:p>
        </p:txBody>
      </p:sp>
    </p:spTree>
    <p:extLst>
      <p:ext uri="{BB962C8B-B14F-4D97-AF65-F5344CB8AC3E}">
        <p14:creationId xmlns:p14="http://schemas.microsoft.com/office/powerpoint/2010/main" val="3454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6D9E19-AAC6-6A46-A898-A101CDA42776}"/>
              </a:ext>
            </a:extLst>
          </p:cNvPr>
          <p:cNvSpPr/>
          <p:nvPr/>
        </p:nvSpPr>
        <p:spPr>
          <a:xfrm>
            <a:off x="4169229" y="2340428"/>
            <a:ext cx="3646714" cy="13171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149DA6-170C-5C45-9F47-12EC2EE5D140}"/>
              </a:ext>
            </a:extLst>
          </p:cNvPr>
          <p:cNvSpPr/>
          <p:nvPr/>
        </p:nvSpPr>
        <p:spPr>
          <a:xfrm>
            <a:off x="4256315" y="2427514"/>
            <a:ext cx="3472542" cy="1142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Arial Rounded MT Bold" panose="020F0704030504030204" pitchFamily="34" charset="77"/>
              </a:rPr>
              <a:t>IF </a:t>
            </a: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Arial Rounded MT Bold" panose="020F0704030504030204" pitchFamily="34" charset="77"/>
              </a:rPr>
              <a:t>NEW USER</a:t>
            </a:r>
          </a:p>
        </p:txBody>
      </p:sp>
    </p:spTree>
    <p:extLst>
      <p:ext uri="{BB962C8B-B14F-4D97-AF65-F5344CB8AC3E}">
        <p14:creationId xmlns:p14="http://schemas.microsoft.com/office/powerpoint/2010/main" val="8601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21">
            <a:extLst>
              <a:ext uri="{FF2B5EF4-FFF2-40B4-BE49-F238E27FC236}">
                <a16:creationId xmlns:a16="http://schemas.microsoft.com/office/drawing/2014/main" id="{447A0752-C275-F743-A8E5-6C24FC328D4B}"/>
              </a:ext>
            </a:extLst>
          </p:cNvPr>
          <p:cNvSpPr/>
          <p:nvPr/>
        </p:nvSpPr>
        <p:spPr>
          <a:xfrm>
            <a:off x="6817868" y="1959153"/>
            <a:ext cx="2580492" cy="111034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31E5070-DDA2-B847-9825-7C4E3D6B7BA7}"/>
              </a:ext>
            </a:extLst>
          </p:cNvPr>
          <p:cNvSpPr/>
          <p:nvPr/>
        </p:nvSpPr>
        <p:spPr>
          <a:xfrm>
            <a:off x="4541338" y="1959154"/>
            <a:ext cx="2580492" cy="111034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F65271F-EA9D-A943-965C-DD69107E34D1}"/>
              </a:ext>
            </a:extLst>
          </p:cNvPr>
          <p:cNvSpPr/>
          <p:nvPr/>
        </p:nvSpPr>
        <p:spPr>
          <a:xfrm>
            <a:off x="2258398" y="1923374"/>
            <a:ext cx="2580492" cy="111034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08799BC-2EAF-BC4E-9B43-6A4D8776DFCD}"/>
              </a:ext>
            </a:extLst>
          </p:cNvPr>
          <p:cNvGrpSpPr/>
          <p:nvPr/>
        </p:nvGrpSpPr>
        <p:grpSpPr>
          <a:xfrm>
            <a:off x="2404402" y="2729151"/>
            <a:ext cx="1800000" cy="2299086"/>
            <a:chOff x="2404402" y="2729151"/>
            <a:chExt cx="1800000" cy="229908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67B80DC-6B9A-3B40-BEFE-3E3F3073B54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402" y="2729151"/>
              <a:ext cx="0" cy="79102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67029B-E2C5-FC49-BF54-424C03AD757D}"/>
                </a:ext>
              </a:extLst>
            </p:cNvPr>
            <p:cNvGrpSpPr/>
            <p:nvPr/>
          </p:nvGrpSpPr>
          <p:grpSpPr>
            <a:xfrm>
              <a:off x="2404402" y="3228237"/>
              <a:ext cx="1800000" cy="1800000"/>
              <a:chOff x="805543" y="3973286"/>
              <a:chExt cx="1224000" cy="1224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BFA8F2-E0A4-4646-A13A-78FEF071081C}"/>
                  </a:ext>
                </a:extLst>
              </p:cNvPr>
              <p:cNvSpPr/>
              <p:nvPr/>
            </p:nvSpPr>
            <p:spPr>
              <a:xfrm>
                <a:off x="805543" y="3973286"/>
                <a:ext cx="1224000" cy="122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EF1F98-0B89-2241-A50A-E94D2C4DC677}"/>
                  </a:ext>
                </a:extLst>
              </p:cNvPr>
              <p:cNvSpPr/>
              <p:nvPr/>
            </p:nvSpPr>
            <p:spPr>
              <a:xfrm>
                <a:off x="889001" y="4064586"/>
                <a:ext cx="1048656" cy="10414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BFD51D8-0A3B-E74D-A9D0-6916C5CA0941}"/>
              </a:ext>
            </a:extLst>
          </p:cNvPr>
          <p:cNvSpPr txBox="1"/>
          <p:nvPr/>
        </p:nvSpPr>
        <p:spPr>
          <a:xfrm>
            <a:off x="2204914" y="1590735"/>
            <a:ext cx="164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Chalkboard SE" panose="03050602040202020205" pitchFamily="66" charset="77"/>
              </a:rPr>
              <a:t>Phase1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7812829-9D98-CC42-AA35-859133A9EA19}"/>
              </a:ext>
            </a:extLst>
          </p:cNvPr>
          <p:cNvGrpSpPr/>
          <p:nvPr/>
        </p:nvGrpSpPr>
        <p:grpSpPr>
          <a:xfrm>
            <a:off x="1846633" y="5191377"/>
            <a:ext cx="2786743" cy="1074235"/>
            <a:chOff x="1846633" y="5191377"/>
            <a:chExt cx="2786743" cy="10742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7CC7B8-D5CE-AA48-A0F3-8BD8BA5C562F}"/>
                </a:ext>
              </a:extLst>
            </p:cNvPr>
            <p:cNvSpPr txBox="1"/>
            <p:nvPr/>
          </p:nvSpPr>
          <p:spPr>
            <a:xfrm>
              <a:off x="2073710" y="5191377"/>
              <a:ext cx="2332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Chalkboard SE" panose="03050602040202020205" pitchFamily="66" charset="77"/>
                </a:rPr>
                <a:t>Data Gathering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97E5F-5801-7D41-B0B0-38F7C0EEAB31}"/>
                </a:ext>
              </a:extLst>
            </p:cNvPr>
            <p:cNvSpPr txBox="1"/>
            <p:nvPr/>
          </p:nvSpPr>
          <p:spPr>
            <a:xfrm>
              <a:off x="1846633" y="5619281"/>
              <a:ext cx="278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Gather face data(images) of the person to be identified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E02F140-233F-9C4A-B567-A7007252C654}"/>
              </a:ext>
            </a:extLst>
          </p:cNvPr>
          <p:cNvGrpSpPr/>
          <p:nvPr/>
        </p:nvGrpSpPr>
        <p:grpSpPr>
          <a:xfrm>
            <a:off x="6853245" y="2777283"/>
            <a:ext cx="1800000" cy="2250954"/>
            <a:chOff x="6853245" y="2777283"/>
            <a:chExt cx="1800000" cy="225095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D8EA5-89A5-3F48-AEC3-1954DD85E476}"/>
                </a:ext>
              </a:extLst>
            </p:cNvPr>
            <p:cNvCxnSpPr>
              <a:cxnSpLocks/>
            </p:cNvCxnSpPr>
            <p:nvPr/>
          </p:nvCxnSpPr>
          <p:spPr>
            <a:xfrm>
              <a:off x="7755129" y="2777283"/>
              <a:ext cx="0" cy="791028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9CDB39-1664-B54E-8BE6-9BA0AD5E29E1}"/>
                </a:ext>
              </a:extLst>
            </p:cNvPr>
            <p:cNvGrpSpPr/>
            <p:nvPr/>
          </p:nvGrpSpPr>
          <p:grpSpPr>
            <a:xfrm>
              <a:off x="6853245" y="3228237"/>
              <a:ext cx="1800000" cy="1800000"/>
              <a:chOff x="805543" y="3973286"/>
              <a:chExt cx="1224000" cy="1224000"/>
            </a:xfrm>
            <a:solidFill>
              <a:schemeClr val="accent2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2075F24-EFB4-DA44-9E88-ADA82BA4D22E}"/>
                  </a:ext>
                </a:extLst>
              </p:cNvPr>
              <p:cNvSpPr/>
              <p:nvPr/>
            </p:nvSpPr>
            <p:spPr>
              <a:xfrm>
                <a:off x="805543" y="3973286"/>
                <a:ext cx="1224000" cy="1224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B3F712-4586-8D4D-A1B2-E9D2C1A47914}"/>
                  </a:ext>
                </a:extLst>
              </p:cNvPr>
              <p:cNvSpPr/>
              <p:nvPr/>
            </p:nvSpPr>
            <p:spPr>
              <a:xfrm>
                <a:off x="889001" y="4064586"/>
                <a:ext cx="1048656" cy="10414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0668A3-E8C9-574F-B313-D5A076B2DFAD}"/>
              </a:ext>
            </a:extLst>
          </p:cNvPr>
          <p:cNvGrpSpPr/>
          <p:nvPr/>
        </p:nvGrpSpPr>
        <p:grpSpPr>
          <a:xfrm>
            <a:off x="4699344" y="113135"/>
            <a:ext cx="1800000" cy="2268628"/>
            <a:chOff x="4699344" y="113135"/>
            <a:chExt cx="1800000" cy="22686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FD1864-2ABB-BC4E-9396-5620970EC2B8}"/>
                </a:ext>
              </a:extLst>
            </p:cNvPr>
            <p:cNvCxnSpPr>
              <a:cxnSpLocks/>
            </p:cNvCxnSpPr>
            <p:nvPr/>
          </p:nvCxnSpPr>
          <p:spPr>
            <a:xfrm>
              <a:off x="5612744" y="1590735"/>
              <a:ext cx="0" cy="79102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BA6E35-A6CC-8F4C-B1A9-8EEE6E8043EC}"/>
                </a:ext>
              </a:extLst>
            </p:cNvPr>
            <p:cNvGrpSpPr/>
            <p:nvPr/>
          </p:nvGrpSpPr>
          <p:grpSpPr>
            <a:xfrm>
              <a:off x="4699344" y="113135"/>
              <a:ext cx="1800000" cy="1800000"/>
              <a:chOff x="805543" y="3973286"/>
              <a:chExt cx="1224000" cy="1224000"/>
            </a:xfrm>
            <a:solidFill>
              <a:srgbClr val="00B0F0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8310D78-7A80-8149-8874-A7C7738D09F6}"/>
                  </a:ext>
                </a:extLst>
              </p:cNvPr>
              <p:cNvSpPr/>
              <p:nvPr/>
            </p:nvSpPr>
            <p:spPr>
              <a:xfrm>
                <a:off x="805543" y="3973286"/>
                <a:ext cx="1224000" cy="1224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CB81B53-DBF7-2347-B89A-5A9FEE41722D}"/>
                  </a:ext>
                </a:extLst>
              </p:cNvPr>
              <p:cNvSpPr/>
              <p:nvPr/>
            </p:nvSpPr>
            <p:spPr>
              <a:xfrm>
                <a:off x="889001" y="4064586"/>
                <a:ext cx="1048656" cy="10414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8D097C-0DB4-2344-A05B-9DBA27D4D7A5}"/>
              </a:ext>
            </a:extLst>
          </p:cNvPr>
          <p:cNvSpPr txBox="1"/>
          <p:nvPr/>
        </p:nvSpPr>
        <p:spPr>
          <a:xfrm>
            <a:off x="4775953" y="2765311"/>
            <a:ext cx="164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halkboard SE" panose="03050602040202020205" pitchFamily="66" charset="77"/>
              </a:rPr>
              <a:t>Phase2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D5B39B-58A1-054F-B215-3E50F4401885}"/>
              </a:ext>
            </a:extLst>
          </p:cNvPr>
          <p:cNvSpPr txBox="1"/>
          <p:nvPr/>
        </p:nvSpPr>
        <p:spPr>
          <a:xfrm>
            <a:off x="7017068" y="1632654"/>
            <a:ext cx="164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halkboard SE" panose="03050602040202020205" pitchFamily="66" charset="77"/>
              </a:rPr>
              <a:t>Phase3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29EA41-7C6D-964A-BC55-F5254DE8A5E2}"/>
              </a:ext>
            </a:extLst>
          </p:cNvPr>
          <p:cNvGrpSpPr/>
          <p:nvPr/>
        </p:nvGrpSpPr>
        <p:grpSpPr>
          <a:xfrm>
            <a:off x="6714582" y="154531"/>
            <a:ext cx="3696642" cy="1320269"/>
            <a:chOff x="6714582" y="154531"/>
            <a:chExt cx="3696642" cy="132026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8B1A49-9648-4B43-9294-F3DD7CB9E402}"/>
                </a:ext>
              </a:extLst>
            </p:cNvPr>
            <p:cNvSpPr txBox="1"/>
            <p:nvPr/>
          </p:nvSpPr>
          <p:spPr>
            <a:xfrm>
              <a:off x="6714582" y="154531"/>
              <a:ext cx="3078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halkboard SE" panose="03050602040202020205" pitchFamily="66" charset="77"/>
                </a:rPr>
                <a:t>Train the Recognizer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1EE1B3-010D-E947-AEC3-FC7F9AFCC217}"/>
                </a:ext>
              </a:extLst>
            </p:cNvPr>
            <p:cNvSpPr txBox="1"/>
            <p:nvPr/>
          </p:nvSpPr>
          <p:spPr>
            <a:xfrm>
              <a:off x="6714582" y="551470"/>
              <a:ext cx="36966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Feed that face data and respective id’s of each face to the recognizer so that it can learn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426815A-BCB0-A645-87CA-13472676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34" y="3496766"/>
            <a:ext cx="1531471" cy="1531471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054F7BE-CA24-B74B-950B-B9A58675B2BC}"/>
              </a:ext>
            </a:extLst>
          </p:cNvPr>
          <p:cNvGrpSpPr/>
          <p:nvPr/>
        </p:nvGrpSpPr>
        <p:grpSpPr>
          <a:xfrm>
            <a:off x="6118738" y="5191377"/>
            <a:ext cx="4292485" cy="1594696"/>
            <a:chOff x="6473045" y="5191377"/>
            <a:chExt cx="2190805" cy="15946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410F92-DC99-B143-95D5-52969DEB4F60}"/>
                </a:ext>
              </a:extLst>
            </p:cNvPr>
            <p:cNvSpPr txBox="1"/>
            <p:nvPr/>
          </p:nvSpPr>
          <p:spPr>
            <a:xfrm>
              <a:off x="6846408" y="5191377"/>
              <a:ext cx="1817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Chalkboard SE" panose="03050602040202020205" pitchFamily="66" charset="77"/>
                </a:rPr>
                <a:t>Recognition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7CC26C-9106-E044-9FB2-9E51A071FEF9}"/>
                </a:ext>
              </a:extLst>
            </p:cNvPr>
            <p:cNvSpPr txBox="1"/>
            <p:nvPr/>
          </p:nvSpPr>
          <p:spPr>
            <a:xfrm>
              <a:off x="6473045" y="5585744"/>
              <a:ext cx="18000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New face data(new user) is saved</a:t>
              </a:r>
            </a:p>
            <a:p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58F6382-4CA6-EB49-8C11-A84CF0EF5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r="18066" b="14035"/>
          <a:stretch/>
        </p:blipFill>
        <p:spPr>
          <a:xfrm>
            <a:off x="7228180" y="3639149"/>
            <a:ext cx="1037733" cy="106273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E4FCC0E-F156-424F-8B25-DCD8FA633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056" y="479482"/>
            <a:ext cx="1008682" cy="10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" grpId="0" animBg="1"/>
      <p:bldP spid="16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ame-side Corner of Rectangle 10">
            <a:extLst>
              <a:ext uri="{FF2B5EF4-FFF2-40B4-BE49-F238E27FC236}">
                <a16:creationId xmlns:a16="http://schemas.microsoft.com/office/drawing/2014/main" id="{D0A4617B-9C26-644E-A097-A4EE3AD87DD4}"/>
              </a:ext>
            </a:extLst>
          </p:cNvPr>
          <p:cNvSpPr/>
          <p:nvPr/>
        </p:nvSpPr>
        <p:spPr>
          <a:xfrm>
            <a:off x="1763486" y="1563914"/>
            <a:ext cx="1905000" cy="2039257"/>
          </a:xfrm>
          <a:prstGeom prst="round2SameRect">
            <a:avLst/>
          </a:prstGeom>
          <a:solidFill>
            <a:srgbClr val="D5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1076324-D1F4-474A-9C63-F404BAC89FFA}"/>
              </a:ext>
            </a:extLst>
          </p:cNvPr>
          <p:cNvSpPr/>
          <p:nvPr/>
        </p:nvSpPr>
        <p:spPr>
          <a:xfrm flipV="1">
            <a:off x="1763486" y="2688767"/>
            <a:ext cx="1905000" cy="3548745"/>
          </a:xfrm>
          <a:custGeom>
            <a:avLst/>
            <a:gdLst>
              <a:gd name="connsiteX0" fmla="*/ 0 w 2002971"/>
              <a:gd name="connsiteY0" fmla="*/ 3276600 h 3276600"/>
              <a:gd name="connsiteX1" fmla="*/ 416948 w 2002971"/>
              <a:gd name="connsiteY1" fmla="*/ 3276600 h 3276600"/>
              <a:gd name="connsiteX2" fmla="*/ 413656 w 2002971"/>
              <a:gd name="connsiteY2" fmla="*/ 3243942 h 3276600"/>
              <a:gd name="connsiteX3" fmla="*/ 1001485 w 2002971"/>
              <a:gd name="connsiteY3" fmla="*/ 2656113 h 3276600"/>
              <a:gd name="connsiteX4" fmla="*/ 1589314 w 2002971"/>
              <a:gd name="connsiteY4" fmla="*/ 3243942 h 3276600"/>
              <a:gd name="connsiteX5" fmla="*/ 1586022 w 2002971"/>
              <a:gd name="connsiteY5" fmla="*/ 3276600 h 3276600"/>
              <a:gd name="connsiteX6" fmla="*/ 2002971 w 2002971"/>
              <a:gd name="connsiteY6" fmla="*/ 3276600 h 3276600"/>
              <a:gd name="connsiteX7" fmla="*/ 2002971 w 2002971"/>
              <a:gd name="connsiteY7" fmla="*/ 333835 h 3276600"/>
              <a:gd name="connsiteX8" fmla="*/ 1669136 w 2002971"/>
              <a:gd name="connsiteY8" fmla="*/ 0 h 3276600"/>
              <a:gd name="connsiteX9" fmla="*/ 333835 w 2002971"/>
              <a:gd name="connsiteY9" fmla="*/ 0 h 3276600"/>
              <a:gd name="connsiteX10" fmla="*/ 0 w 2002971"/>
              <a:gd name="connsiteY10" fmla="*/ 33383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2971" h="3276600">
                <a:moveTo>
                  <a:pt x="0" y="3276600"/>
                </a:moveTo>
                <a:lnTo>
                  <a:pt x="416948" y="3276600"/>
                </a:lnTo>
                <a:lnTo>
                  <a:pt x="413656" y="3243942"/>
                </a:lnTo>
                <a:cubicBezTo>
                  <a:pt x="413656" y="2919293"/>
                  <a:pt x="676836" y="2656113"/>
                  <a:pt x="1001485" y="2656113"/>
                </a:cubicBezTo>
                <a:cubicBezTo>
                  <a:pt x="1326134" y="2656113"/>
                  <a:pt x="1589314" y="2919293"/>
                  <a:pt x="1589314" y="3243942"/>
                </a:cubicBezTo>
                <a:lnTo>
                  <a:pt x="1586022" y="3276600"/>
                </a:lnTo>
                <a:lnTo>
                  <a:pt x="2002971" y="3276600"/>
                </a:lnTo>
                <a:lnTo>
                  <a:pt x="2002971" y="333835"/>
                </a:lnTo>
                <a:cubicBezTo>
                  <a:pt x="2002971" y="149463"/>
                  <a:pt x="1853508" y="0"/>
                  <a:pt x="1669136" y="0"/>
                </a:cubicBezTo>
                <a:lnTo>
                  <a:pt x="333835" y="0"/>
                </a:lnTo>
                <a:cubicBezTo>
                  <a:pt x="149463" y="0"/>
                  <a:pt x="0" y="149463"/>
                  <a:pt x="0" y="333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24A4C-5816-F445-BEC4-99B9F58DB7CD}"/>
              </a:ext>
            </a:extLst>
          </p:cNvPr>
          <p:cNvSpPr txBox="1"/>
          <p:nvPr/>
        </p:nvSpPr>
        <p:spPr>
          <a:xfrm>
            <a:off x="3723395" y="217714"/>
            <a:ext cx="4935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NEW USERS ADJUSTMENT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4C6EC8-964A-2A42-811C-DFCE848474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2471" y="3824509"/>
            <a:ext cx="1807029" cy="1807029"/>
          </a:xfrm>
          <a:prstGeom prst="rect">
            <a:avLst/>
          </a:prstGeom>
        </p:spPr>
      </p:pic>
      <p:sp>
        <p:nvSpPr>
          <p:cNvPr id="16" name="Round Same-side Corner of Rectangle 15">
            <a:extLst>
              <a:ext uri="{FF2B5EF4-FFF2-40B4-BE49-F238E27FC236}">
                <a16:creationId xmlns:a16="http://schemas.microsoft.com/office/drawing/2014/main" id="{E10364A4-98A9-4048-9C3F-9707EC6E292B}"/>
              </a:ext>
            </a:extLst>
          </p:cNvPr>
          <p:cNvSpPr/>
          <p:nvPr/>
        </p:nvSpPr>
        <p:spPr>
          <a:xfrm>
            <a:off x="5143500" y="1563914"/>
            <a:ext cx="1905000" cy="2039257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7CC28FA-6100-DB43-96AE-0CB21A7BFA69}"/>
              </a:ext>
            </a:extLst>
          </p:cNvPr>
          <p:cNvSpPr/>
          <p:nvPr/>
        </p:nvSpPr>
        <p:spPr>
          <a:xfrm flipV="1">
            <a:off x="5143500" y="2688767"/>
            <a:ext cx="1905000" cy="3548745"/>
          </a:xfrm>
          <a:custGeom>
            <a:avLst/>
            <a:gdLst>
              <a:gd name="connsiteX0" fmla="*/ 0 w 2002971"/>
              <a:gd name="connsiteY0" fmla="*/ 3276600 h 3276600"/>
              <a:gd name="connsiteX1" fmla="*/ 416948 w 2002971"/>
              <a:gd name="connsiteY1" fmla="*/ 3276600 h 3276600"/>
              <a:gd name="connsiteX2" fmla="*/ 413656 w 2002971"/>
              <a:gd name="connsiteY2" fmla="*/ 3243942 h 3276600"/>
              <a:gd name="connsiteX3" fmla="*/ 1001485 w 2002971"/>
              <a:gd name="connsiteY3" fmla="*/ 2656113 h 3276600"/>
              <a:gd name="connsiteX4" fmla="*/ 1589314 w 2002971"/>
              <a:gd name="connsiteY4" fmla="*/ 3243942 h 3276600"/>
              <a:gd name="connsiteX5" fmla="*/ 1586022 w 2002971"/>
              <a:gd name="connsiteY5" fmla="*/ 3276600 h 3276600"/>
              <a:gd name="connsiteX6" fmla="*/ 2002971 w 2002971"/>
              <a:gd name="connsiteY6" fmla="*/ 3276600 h 3276600"/>
              <a:gd name="connsiteX7" fmla="*/ 2002971 w 2002971"/>
              <a:gd name="connsiteY7" fmla="*/ 333835 h 3276600"/>
              <a:gd name="connsiteX8" fmla="*/ 1669136 w 2002971"/>
              <a:gd name="connsiteY8" fmla="*/ 0 h 3276600"/>
              <a:gd name="connsiteX9" fmla="*/ 333835 w 2002971"/>
              <a:gd name="connsiteY9" fmla="*/ 0 h 3276600"/>
              <a:gd name="connsiteX10" fmla="*/ 0 w 2002971"/>
              <a:gd name="connsiteY10" fmla="*/ 33383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2971" h="3276600">
                <a:moveTo>
                  <a:pt x="0" y="3276600"/>
                </a:moveTo>
                <a:lnTo>
                  <a:pt x="416948" y="3276600"/>
                </a:lnTo>
                <a:lnTo>
                  <a:pt x="413656" y="3243942"/>
                </a:lnTo>
                <a:cubicBezTo>
                  <a:pt x="413656" y="2919293"/>
                  <a:pt x="676836" y="2656113"/>
                  <a:pt x="1001485" y="2656113"/>
                </a:cubicBezTo>
                <a:cubicBezTo>
                  <a:pt x="1326134" y="2656113"/>
                  <a:pt x="1589314" y="2919293"/>
                  <a:pt x="1589314" y="3243942"/>
                </a:cubicBezTo>
                <a:lnTo>
                  <a:pt x="1586022" y="3276600"/>
                </a:lnTo>
                <a:lnTo>
                  <a:pt x="2002971" y="3276600"/>
                </a:lnTo>
                <a:lnTo>
                  <a:pt x="2002971" y="333835"/>
                </a:lnTo>
                <a:cubicBezTo>
                  <a:pt x="2002971" y="149463"/>
                  <a:pt x="1853508" y="0"/>
                  <a:pt x="1669136" y="0"/>
                </a:cubicBezTo>
                <a:lnTo>
                  <a:pt x="333835" y="0"/>
                </a:lnTo>
                <a:cubicBezTo>
                  <a:pt x="149463" y="0"/>
                  <a:pt x="0" y="149463"/>
                  <a:pt x="0" y="333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ound Same-side Corner of Rectangle 18">
            <a:extLst>
              <a:ext uri="{FF2B5EF4-FFF2-40B4-BE49-F238E27FC236}">
                <a16:creationId xmlns:a16="http://schemas.microsoft.com/office/drawing/2014/main" id="{3B190C52-D305-1046-B4AE-1B0487EBCE8C}"/>
              </a:ext>
            </a:extLst>
          </p:cNvPr>
          <p:cNvSpPr/>
          <p:nvPr/>
        </p:nvSpPr>
        <p:spPr>
          <a:xfrm>
            <a:off x="8468605" y="1563914"/>
            <a:ext cx="1905000" cy="2039257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54E302-8E9F-8A42-899C-37510D7C7432}"/>
              </a:ext>
            </a:extLst>
          </p:cNvPr>
          <p:cNvSpPr/>
          <p:nvPr/>
        </p:nvSpPr>
        <p:spPr>
          <a:xfrm flipV="1">
            <a:off x="8468605" y="2688767"/>
            <a:ext cx="1905000" cy="3548745"/>
          </a:xfrm>
          <a:custGeom>
            <a:avLst/>
            <a:gdLst>
              <a:gd name="connsiteX0" fmla="*/ 0 w 2002971"/>
              <a:gd name="connsiteY0" fmla="*/ 3276600 h 3276600"/>
              <a:gd name="connsiteX1" fmla="*/ 416948 w 2002971"/>
              <a:gd name="connsiteY1" fmla="*/ 3276600 h 3276600"/>
              <a:gd name="connsiteX2" fmla="*/ 413656 w 2002971"/>
              <a:gd name="connsiteY2" fmla="*/ 3243942 h 3276600"/>
              <a:gd name="connsiteX3" fmla="*/ 1001485 w 2002971"/>
              <a:gd name="connsiteY3" fmla="*/ 2656113 h 3276600"/>
              <a:gd name="connsiteX4" fmla="*/ 1589314 w 2002971"/>
              <a:gd name="connsiteY4" fmla="*/ 3243942 h 3276600"/>
              <a:gd name="connsiteX5" fmla="*/ 1586022 w 2002971"/>
              <a:gd name="connsiteY5" fmla="*/ 3276600 h 3276600"/>
              <a:gd name="connsiteX6" fmla="*/ 2002971 w 2002971"/>
              <a:gd name="connsiteY6" fmla="*/ 3276600 h 3276600"/>
              <a:gd name="connsiteX7" fmla="*/ 2002971 w 2002971"/>
              <a:gd name="connsiteY7" fmla="*/ 333835 h 3276600"/>
              <a:gd name="connsiteX8" fmla="*/ 1669136 w 2002971"/>
              <a:gd name="connsiteY8" fmla="*/ 0 h 3276600"/>
              <a:gd name="connsiteX9" fmla="*/ 333835 w 2002971"/>
              <a:gd name="connsiteY9" fmla="*/ 0 h 3276600"/>
              <a:gd name="connsiteX10" fmla="*/ 0 w 2002971"/>
              <a:gd name="connsiteY10" fmla="*/ 33383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2971" h="3276600">
                <a:moveTo>
                  <a:pt x="0" y="3276600"/>
                </a:moveTo>
                <a:lnTo>
                  <a:pt x="416948" y="3276600"/>
                </a:lnTo>
                <a:lnTo>
                  <a:pt x="413656" y="3243942"/>
                </a:lnTo>
                <a:cubicBezTo>
                  <a:pt x="413656" y="2919293"/>
                  <a:pt x="676836" y="2656113"/>
                  <a:pt x="1001485" y="2656113"/>
                </a:cubicBezTo>
                <a:cubicBezTo>
                  <a:pt x="1326134" y="2656113"/>
                  <a:pt x="1589314" y="2919293"/>
                  <a:pt x="1589314" y="3243942"/>
                </a:cubicBezTo>
                <a:lnTo>
                  <a:pt x="1586022" y="3276600"/>
                </a:lnTo>
                <a:lnTo>
                  <a:pt x="2002971" y="3276600"/>
                </a:lnTo>
                <a:lnTo>
                  <a:pt x="2002971" y="333835"/>
                </a:lnTo>
                <a:cubicBezTo>
                  <a:pt x="2002971" y="149463"/>
                  <a:pt x="1853508" y="0"/>
                  <a:pt x="1669136" y="0"/>
                </a:cubicBezTo>
                <a:lnTo>
                  <a:pt x="333835" y="0"/>
                </a:lnTo>
                <a:cubicBezTo>
                  <a:pt x="149463" y="0"/>
                  <a:pt x="0" y="149463"/>
                  <a:pt x="0" y="333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8EF1F3-FEBB-BB40-AD4A-E456DA37254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1129" y="4033153"/>
            <a:ext cx="1389741" cy="13897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DB8046-074A-794C-9D7B-D3A9E392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671" y="4200066"/>
            <a:ext cx="1616868" cy="10559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BD57B5-59E2-B645-A66B-DA3DEC04FB96}"/>
              </a:ext>
            </a:extLst>
          </p:cNvPr>
          <p:cNvSpPr txBox="1"/>
          <p:nvPr/>
        </p:nvSpPr>
        <p:spPr>
          <a:xfrm>
            <a:off x="1981200" y="1570423"/>
            <a:ext cx="147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AMBIENT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LIGHTING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72003-4721-ED4D-86C6-3744AC33FC3C}"/>
              </a:ext>
            </a:extLst>
          </p:cNvPr>
          <p:cNvSpPr txBox="1"/>
          <p:nvPr/>
        </p:nvSpPr>
        <p:spPr>
          <a:xfrm>
            <a:off x="5238628" y="1615557"/>
            <a:ext cx="171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/>
            <a:r>
              <a:rPr lang="en-US" sz="2400" b="1" dirty="0">
                <a:solidFill>
                  <a:schemeClr val="bg1"/>
                </a:solidFill>
              </a:rPr>
              <a:t> SIDE VIEW MIRRORS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AFB1A7-BCF3-0E49-8A39-3FC6FEC58C77}"/>
              </a:ext>
            </a:extLst>
          </p:cNvPr>
          <p:cNvSpPr txBox="1"/>
          <p:nvPr/>
        </p:nvSpPr>
        <p:spPr>
          <a:xfrm>
            <a:off x="8800379" y="1615557"/>
            <a:ext cx="124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MUSIC SYSTEM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A7F796-5F17-C441-A6EC-26D3A9738863}"/>
              </a:ext>
            </a:extLst>
          </p:cNvPr>
          <p:cNvSpPr/>
          <p:nvPr/>
        </p:nvSpPr>
        <p:spPr>
          <a:xfrm>
            <a:off x="5560785" y="821019"/>
            <a:ext cx="162501" cy="174172"/>
          </a:xfrm>
          <a:prstGeom prst="ellipse">
            <a:avLst/>
          </a:prstGeom>
          <a:solidFill>
            <a:srgbClr val="D55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E6D43C-C0F8-0A4C-9C47-BEB299D3E8E7}"/>
              </a:ext>
            </a:extLst>
          </p:cNvPr>
          <p:cNvSpPr/>
          <p:nvPr/>
        </p:nvSpPr>
        <p:spPr>
          <a:xfrm>
            <a:off x="5933499" y="821019"/>
            <a:ext cx="162501" cy="174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A470AD-F534-1443-9D0C-7775271D7D26}"/>
              </a:ext>
            </a:extLst>
          </p:cNvPr>
          <p:cNvSpPr/>
          <p:nvPr/>
        </p:nvSpPr>
        <p:spPr>
          <a:xfrm>
            <a:off x="6287675" y="821019"/>
            <a:ext cx="162501" cy="1741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2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ke seat and ligh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ke seat and ligh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ke seat and ligh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ke seat and ligh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ke seat and ligh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lz make side view mirr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lz make side view mirr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lz make side view mirr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lz make side view mirr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build="allAtOnce"/>
      <p:bldP spid="16" grpId="0" animBg="1"/>
      <p:bldP spid="17" grpId="0" animBg="1"/>
      <p:bldP spid="19" grpId="0" animBg="1"/>
      <p:bldP spid="20" grpId="0" animBg="1"/>
      <p:bldP spid="26" grpId="0"/>
      <p:bldP spid="27" grpId="0"/>
      <p:bldP spid="28" grpId="0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1820-4786-41F2-84EC-54B719BF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1036"/>
            <a:ext cx="10667999" cy="83647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Features: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59082-6102-4E5C-98CD-F6D723906435}"/>
              </a:ext>
            </a:extLst>
          </p:cNvPr>
          <p:cNvSpPr/>
          <p:nvPr/>
        </p:nvSpPr>
        <p:spPr>
          <a:xfrm>
            <a:off x="685801" y="1646238"/>
            <a:ext cx="10712584" cy="4530724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6427-7231-4BDC-97AF-E9E6130C9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00"/>
            <a:ext cx="10515600" cy="4386263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Speech indication is provided while updating the adjustments.</a:t>
            </a:r>
          </a:p>
          <a:p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The system also provides an option for the temporary users as well.</a:t>
            </a:r>
          </a:p>
          <a:p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If new user is detected then the system asks whether he/she wants to register new profile.</a:t>
            </a:r>
          </a:p>
          <a:p>
            <a:pPr lvl="1"/>
            <a:r>
              <a:rPr lang="en-US" sz="1800" dirty="0">
                <a:solidFill>
                  <a:srgbClr val="003684"/>
                </a:solidFill>
                <a:latin typeface="Century Gothic" panose="020B0502020202020204" pitchFamily="34" charset="0"/>
              </a:rPr>
              <a:t>If yes then the adjustments made are taken as input for that profile.</a:t>
            </a:r>
          </a:p>
          <a:p>
            <a:pPr lvl="1"/>
            <a:r>
              <a:rPr lang="en-US" sz="1800" dirty="0">
                <a:solidFill>
                  <a:srgbClr val="003684"/>
                </a:solidFill>
                <a:latin typeface="Century Gothic" panose="020B0502020202020204" pitchFamily="34" charset="0"/>
              </a:rPr>
              <a:t>If no then the adjustments are left unaltered.</a:t>
            </a:r>
          </a:p>
          <a:p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For connected cars the above event can be done through voice command. </a:t>
            </a:r>
          </a:p>
          <a:p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The interior adjustments includes: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steering wheel position ,seats ,ambient lighting ,side view mirrors and music recommender system</a:t>
            </a:r>
            <a:r>
              <a:rPr lang="en-US" sz="1900" dirty="0">
                <a:latin typeface="Century Gothic" panose="020B0502020202020204" pitchFamily="34" charset="0"/>
              </a:rPr>
              <a:t>.</a:t>
            </a:r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 </a:t>
            </a:r>
          </a:p>
          <a:p>
            <a:pPr marL="342900" lvl="1" indent="-342900"/>
            <a:r>
              <a:rPr lang="en-US" sz="1900" dirty="0">
                <a:solidFill>
                  <a:srgbClr val="003684"/>
                </a:solidFill>
                <a:latin typeface="Century Gothic" panose="020B0502020202020204" pitchFamily="34" charset="0"/>
              </a:rPr>
              <a:t>The system can be further upgraded for adjusting other functions like temperature ,ventilation ,climate control ,etc. which depends on user’s selection.</a:t>
            </a:r>
          </a:p>
          <a:p>
            <a:pPr marL="457200" lvl="1" indent="0">
              <a:buNone/>
            </a:pPr>
            <a:endParaRPr lang="en-US" sz="1900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marL="457200" lvl="1" indent="0">
              <a:buNone/>
            </a:pPr>
            <a:endParaRPr lang="en-US" sz="1900" dirty="0">
              <a:solidFill>
                <a:srgbClr val="003684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66E4E-647F-4D43-ABB4-055CBE79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0070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5A20-B8A5-49C0-920D-2143DA2F7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78" y="136525"/>
            <a:ext cx="9144000" cy="857388"/>
          </a:xfrm>
        </p:spPr>
        <p:txBody>
          <a:bodyPr>
            <a:normAutofit/>
          </a:bodyPr>
          <a:lstStyle/>
          <a:p>
            <a:r>
              <a:rPr lang="en-US" sz="4800" dirty="0"/>
              <a:t>Student Guidelines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B6C04-BEEF-4EA5-A8C8-456BF9233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521" y="1191488"/>
            <a:ext cx="11794435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Slide number 2 and 4 are mandatory Slides(Idea Snapshot and Business Canvas) along with the other slides which you will be preparing for the Pitch Presentation.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You can add your own slides accordingly to make your presentation more robust and presentable.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6AE18-F332-448E-BDEB-9C768D790A1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8197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EFE-3580-45A9-A12E-10F0E79B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87" y="365125"/>
            <a:ext cx="10760413" cy="13255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3684"/>
                </a:solidFill>
                <a:latin typeface="Century Gothic" panose="020B0502020202020204" pitchFamily="34" charset="0"/>
              </a:rPr>
              <a:t>Contents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3684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F387-AA53-4804-9AD7-B549F5F6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Idea Snapshot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Business Canvas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Block Diagram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Working Mechanism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Prototype Video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5EA6A-A9F3-4426-BCB7-661EDD6B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5" name="Rounded Rectangle 43">
            <a:extLst>
              <a:ext uri="{FF2B5EF4-FFF2-40B4-BE49-F238E27FC236}">
                <a16:creationId xmlns:a16="http://schemas.microsoft.com/office/drawing/2014/main" id="{91C66040-0BD3-4129-A726-D54D3B4888EA}"/>
              </a:ext>
            </a:extLst>
          </p:cNvPr>
          <p:cNvSpPr/>
          <p:nvPr/>
        </p:nvSpPr>
        <p:spPr>
          <a:xfrm>
            <a:off x="593387" y="1511301"/>
            <a:ext cx="10515600" cy="4578214"/>
          </a:xfrm>
          <a:prstGeom prst="roundRect">
            <a:avLst>
              <a:gd name="adj" fmla="val 2642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2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A82A88-CA7A-4566-BB88-026A8AB090C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0"/>
            <a:ext cx="12192000" cy="0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D6BFC4-2185-4F3A-84A1-5FE3BC5C48E7}"/>
              </a:ext>
            </a:extLst>
          </p:cNvPr>
          <p:cNvSpPr txBox="1">
            <a:spLocks/>
          </p:cNvSpPr>
          <p:nvPr/>
        </p:nvSpPr>
        <p:spPr>
          <a:xfrm>
            <a:off x="373112" y="0"/>
            <a:ext cx="11544568" cy="875204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Idea Snapshot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6B8E5-5BD3-4753-B91B-F934E3C0C1B6}"/>
              </a:ext>
            </a:extLst>
          </p:cNvPr>
          <p:cNvSpPr txBox="1"/>
          <p:nvPr/>
        </p:nvSpPr>
        <p:spPr>
          <a:xfrm>
            <a:off x="1686910" y="1119351"/>
            <a:ext cx="1004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3684"/>
                </a:solidFill>
                <a:latin typeface="Century Gothic" panose="020B0502020202020204" pitchFamily="34" charset="0"/>
              </a:rPr>
              <a:t>Big vision</a:t>
            </a:r>
          </a:p>
          <a:p>
            <a:r>
              <a:rPr lang="de-DE" sz="2000" b="1" dirty="0">
                <a:latin typeface="Century Gothic" panose="020B0502020202020204" pitchFamily="34" charset="0"/>
              </a:rPr>
              <a:t>For automobile users to save their time in personalising the interior adjustments and make it effortless, our innovation offers automated profile based personalisation of interiors by recognising the user.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811FD75E-B9DD-4C0B-BB51-A99A0FD21410}"/>
              </a:ext>
            </a:extLst>
          </p:cNvPr>
          <p:cNvSpPr/>
          <p:nvPr/>
        </p:nvSpPr>
        <p:spPr>
          <a:xfrm>
            <a:off x="378372" y="1135117"/>
            <a:ext cx="11477297" cy="1340069"/>
          </a:xfrm>
          <a:prstGeom prst="roundRect">
            <a:avLst>
              <a:gd name="adj" fmla="val 5975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FFF60-B458-4079-BF72-4CFF9DF74F55}"/>
              </a:ext>
            </a:extLst>
          </p:cNvPr>
          <p:cNvSpPr txBox="1"/>
          <p:nvPr/>
        </p:nvSpPr>
        <p:spPr>
          <a:xfrm>
            <a:off x="373112" y="2674925"/>
            <a:ext cx="553895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3684"/>
                </a:solidFill>
                <a:latin typeface="Century Gothic" panose="020B0502020202020204" pitchFamily="34" charset="0"/>
              </a:rPr>
              <a:t>Core Pain</a:t>
            </a:r>
          </a:p>
          <a:p>
            <a:endParaRPr lang="de-DE" sz="2000" b="1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	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What are the top 3-5 problems 	you are solving for your customers?</a:t>
            </a: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lang="en-US" sz="1600" b="1" dirty="0">
              <a:solidFill>
                <a:srgbClr val="000000"/>
              </a:solidFill>
              <a:latin typeface="Century Gothic" panose="020B0502020202020204" pitchFamily="34" charset="0"/>
              <a:ea typeface="Gill Sans MT"/>
              <a:cs typeface="Gill Sans MT"/>
              <a:sym typeface="Gill Sans MT"/>
            </a:endParaRPr>
          </a:p>
          <a:p>
            <a:pPr marL="539750" indent="-508000">
              <a:buFont typeface="+mj-lt"/>
              <a:buAutoNum type="romanUcPeriod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Different users prefer to have different steering wheel and mirrors adjustment.</a:t>
            </a:r>
          </a:p>
          <a:p>
            <a:pPr marL="539750" indent="-530225">
              <a:buFont typeface="+mj-lt"/>
              <a:buAutoNum type="romanUcPeriod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User needs to adjust the seats manually every  time.</a:t>
            </a:r>
          </a:p>
          <a:p>
            <a:pPr marL="517525" indent="-517525">
              <a:buFont typeface="+mj-lt"/>
              <a:buAutoNum type="romanUcPeriod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The Ambient lights need to be manually changed by the user every time for different user.</a:t>
            </a:r>
          </a:p>
          <a:p>
            <a:pPr marL="517525" indent="-517525">
              <a:spcAft>
                <a:spcPts val="1200"/>
              </a:spcAft>
              <a:buFont typeface="+mj-lt"/>
              <a:buAutoNum type="romanUcPeriod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The entertainment system does not recommend the songs as per the driver’s/user’s selection.</a:t>
            </a:r>
          </a:p>
        </p:txBody>
      </p:sp>
      <p:sp>
        <p:nvSpPr>
          <p:cNvPr id="20" name="Rounded Rectangle 43">
            <a:extLst>
              <a:ext uri="{FF2B5EF4-FFF2-40B4-BE49-F238E27FC236}">
                <a16:creationId xmlns:a16="http://schemas.microsoft.com/office/drawing/2014/main" id="{2E519BFE-582C-486F-A897-7B44AEC1045B}"/>
              </a:ext>
            </a:extLst>
          </p:cNvPr>
          <p:cNvSpPr/>
          <p:nvPr/>
        </p:nvSpPr>
        <p:spPr>
          <a:xfrm>
            <a:off x="373112" y="2648607"/>
            <a:ext cx="5538957" cy="3783724"/>
          </a:xfrm>
          <a:prstGeom prst="roundRect">
            <a:avLst>
              <a:gd name="adj" fmla="val 2642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44">
            <a:extLst>
              <a:ext uri="{FF2B5EF4-FFF2-40B4-BE49-F238E27FC236}">
                <a16:creationId xmlns:a16="http://schemas.microsoft.com/office/drawing/2014/main" id="{04F9D15D-4313-4F6B-BE66-6E0E0D53D953}"/>
              </a:ext>
            </a:extLst>
          </p:cNvPr>
          <p:cNvSpPr/>
          <p:nvPr/>
        </p:nvSpPr>
        <p:spPr>
          <a:xfrm>
            <a:off x="6316712" y="2648607"/>
            <a:ext cx="5538957" cy="3783724"/>
          </a:xfrm>
          <a:prstGeom prst="roundRect">
            <a:avLst>
              <a:gd name="adj" fmla="val 2642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DFC604-C975-42E1-946B-508852EA0FC1}"/>
              </a:ext>
            </a:extLst>
          </p:cNvPr>
          <p:cNvSpPr txBox="1"/>
          <p:nvPr/>
        </p:nvSpPr>
        <p:spPr>
          <a:xfrm>
            <a:off x="6316712" y="2711753"/>
            <a:ext cx="53340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684"/>
                </a:solidFill>
                <a:latin typeface="Century Gothic" panose="020B0502020202020204" pitchFamily="34" charset="0"/>
              </a:rPr>
              <a:t>Pain Killer*</a:t>
            </a:r>
          </a:p>
          <a:p>
            <a:endParaRPr lang="en-US" sz="2000" b="1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	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What is the general concept/idea 	to make your customers happy?</a:t>
            </a: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lang="en-US" sz="2000" b="1" dirty="0">
              <a:solidFill>
                <a:srgbClr val="000000"/>
              </a:solidFill>
              <a:latin typeface="Century Gothic" panose="020B0502020202020204" pitchFamily="34" charset="0"/>
              <a:ea typeface="Gill Sans MT"/>
              <a:cs typeface="Gill Sans MT"/>
              <a:sym typeface="Gill Sans MT"/>
            </a:endParaRP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Recognizing the user based on stored profile details and updating seating and interiors adjustments accordingly.</a:t>
            </a:r>
          </a:p>
        </p:txBody>
      </p:sp>
      <p:pic>
        <p:nvPicPr>
          <p:cNvPr id="24" name="Picture 6" descr="Ãhnliches Foto">
            <a:extLst>
              <a:ext uri="{FF2B5EF4-FFF2-40B4-BE49-F238E27FC236}">
                <a16:creationId xmlns:a16="http://schemas.microsoft.com/office/drawing/2014/main" id="{7E4AFF72-FD90-41C4-8EAB-B78760FA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82" y="1246398"/>
            <a:ext cx="932246" cy="9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Ãhnliches Foto">
            <a:extLst>
              <a:ext uri="{FF2B5EF4-FFF2-40B4-BE49-F238E27FC236}">
                <a16:creationId xmlns:a16="http://schemas.microsoft.com/office/drawing/2014/main" id="{B05092BF-371D-40E6-B512-9C11167D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2" y="299954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Bildergebnis fÃ¼r pill icon">
            <a:extLst>
              <a:ext uri="{FF2B5EF4-FFF2-40B4-BE49-F238E27FC236}">
                <a16:creationId xmlns:a16="http://schemas.microsoft.com/office/drawing/2014/main" id="{9ED300D2-D515-4ED5-B15D-9BE5EF27A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604">
            <a:off x="6382128" y="3101741"/>
            <a:ext cx="961779" cy="9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5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A82A88-CA7A-4566-BB88-026A8AB090C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0"/>
            <a:ext cx="12192000" cy="0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D6BFC4-2185-4F3A-84A1-5FE3BC5C48E7}"/>
              </a:ext>
            </a:extLst>
          </p:cNvPr>
          <p:cNvSpPr txBox="1">
            <a:spLocks/>
          </p:cNvSpPr>
          <p:nvPr/>
        </p:nvSpPr>
        <p:spPr>
          <a:xfrm>
            <a:off x="282001" y="0"/>
            <a:ext cx="11635679" cy="875204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Idea Snapshot (Example for explanation purpose only)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6B8E5-5BD3-4753-B91B-F934E3C0C1B6}"/>
              </a:ext>
            </a:extLst>
          </p:cNvPr>
          <p:cNvSpPr txBox="1"/>
          <p:nvPr/>
        </p:nvSpPr>
        <p:spPr>
          <a:xfrm>
            <a:off x="1686910" y="1119351"/>
            <a:ext cx="1004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3684"/>
                </a:solidFill>
                <a:latin typeface="Century Gothic" panose="020B0502020202020204" pitchFamily="34" charset="0"/>
              </a:rPr>
              <a:t>Big vision</a:t>
            </a: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For smart phone user, facing issue of damaging the phone due by frequently dropping it ,our innovation offers a simple way to achieve better grip by a back cover with added utility of holding strap.</a:t>
            </a:r>
            <a:endParaRPr lang="de-DE" sz="2000" b="1" dirty="0">
              <a:solidFill>
                <a:srgbClr val="000000"/>
              </a:solidFill>
              <a:latin typeface="Century Gothic" panose="020B0502020202020204" pitchFamily="34" charset="0"/>
              <a:ea typeface="Gill Sans MT"/>
              <a:cs typeface="Gill Sans MT"/>
              <a:sym typeface="Gill Sans MT"/>
            </a:endParaRP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811FD75E-B9DD-4C0B-BB51-A99A0FD21410}"/>
              </a:ext>
            </a:extLst>
          </p:cNvPr>
          <p:cNvSpPr/>
          <p:nvPr/>
        </p:nvSpPr>
        <p:spPr>
          <a:xfrm>
            <a:off x="378372" y="1135117"/>
            <a:ext cx="11477297" cy="1340069"/>
          </a:xfrm>
          <a:prstGeom prst="roundRect">
            <a:avLst>
              <a:gd name="adj" fmla="val 5975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FFF60-B458-4079-BF72-4CFF9DF74F55}"/>
              </a:ext>
            </a:extLst>
          </p:cNvPr>
          <p:cNvSpPr txBox="1"/>
          <p:nvPr/>
        </p:nvSpPr>
        <p:spPr>
          <a:xfrm>
            <a:off x="373112" y="2674925"/>
            <a:ext cx="553895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3684"/>
                </a:solidFill>
                <a:latin typeface="Century Gothic" panose="020B0502020202020204" pitchFamily="34" charset="0"/>
              </a:rPr>
              <a:t>Core Pain</a:t>
            </a:r>
          </a:p>
          <a:p>
            <a:endParaRPr lang="de-DE" sz="2000" b="1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	What are the top 2 – 4 problems 	you are solving for your customers?</a:t>
            </a: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lang="en-US" sz="2000" b="1" dirty="0">
              <a:solidFill>
                <a:srgbClr val="000000"/>
              </a:solidFill>
              <a:latin typeface="Century Gothic" panose="020B0502020202020204" pitchFamily="34" charset="0"/>
              <a:ea typeface="Gill Sans MT"/>
              <a:cs typeface="Gill Sans MT"/>
              <a:sym typeface="Gill Sans MT"/>
            </a:endParaRPr>
          </a:p>
          <a:p>
            <a:pPr marL="425450" indent="-514350">
              <a:spcAft>
                <a:spcPts val="1200"/>
              </a:spcAft>
              <a:buFont typeface="+mj-lt"/>
              <a:buAutoNum type="romanUcPeriod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Big screen size of mobiles creates difficulties in handling </a:t>
            </a:r>
          </a:p>
          <a:p>
            <a:pPr marL="425450" indent="-514350">
              <a:spcAft>
                <a:spcPts val="1200"/>
              </a:spcAft>
              <a:buFont typeface="+mj-lt"/>
              <a:buAutoNum type="romanUcPeriod"/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No proper grip available due to high surface finish and slim design </a:t>
            </a:r>
          </a:p>
        </p:txBody>
      </p:sp>
      <p:sp>
        <p:nvSpPr>
          <p:cNvPr id="20" name="Rounded Rectangle 43">
            <a:extLst>
              <a:ext uri="{FF2B5EF4-FFF2-40B4-BE49-F238E27FC236}">
                <a16:creationId xmlns:a16="http://schemas.microsoft.com/office/drawing/2014/main" id="{2E519BFE-582C-486F-A897-7B44AEC1045B}"/>
              </a:ext>
            </a:extLst>
          </p:cNvPr>
          <p:cNvSpPr/>
          <p:nvPr/>
        </p:nvSpPr>
        <p:spPr>
          <a:xfrm>
            <a:off x="373112" y="2648607"/>
            <a:ext cx="5538957" cy="3783724"/>
          </a:xfrm>
          <a:prstGeom prst="roundRect">
            <a:avLst>
              <a:gd name="adj" fmla="val 2642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44">
            <a:extLst>
              <a:ext uri="{FF2B5EF4-FFF2-40B4-BE49-F238E27FC236}">
                <a16:creationId xmlns:a16="http://schemas.microsoft.com/office/drawing/2014/main" id="{04F9D15D-4313-4F6B-BE66-6E0E0D53D953}"/>
              </a:ext>
            </a:extLst>
          </p:cNvPr>
          <p:cNvSpPr/>
          <p:nvPr/>
        </p:nvSpPr>
        <p:spPr>
          <a:xfrm>
            <a:off x="6316712" y="2648607"/>
            <a:ext cx="5538957" cy="3783724"/>
          </a:xfrm>
          <a:prstGeom prst="roundRect">
            <a:avLst>
              <a:gd name="adj" fmla="val 2642"/>
            </a:avLst>
          </a:prstGeom>
          <a:noFill/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DFC604-C975-42E1-946B-508852EA0FC1}"/>
              </a:ext>
            </a:extLst>
          </p:cNvPr>
          <p:cNvSpPr txBox="1"/>
          <p:nvPr/>
        </p:nvSpPr>
        <p:spPr>
          <a:xfrm>
            <a:off x="6316712" y="2711753"/>
            <a:ext cx="53340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3684"/>
                </a:solidFill>
                <a:latin typeface="Century Gothic" panose="020B0502020202020204" pitchFamily="34" charset="0"/>
              </a:rPr>
              <a:t>Pain Killer*</a:t>
            </a:r>
          </a:p>
          <a:p>
            <a:endParaRPr lang="en-US" sz="2000" b="1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	What is the general concept/idea 	to make your customers happy?</a:t>
            </a:r>
          </a:p>
          <a:p>
            <a:pPr indent="-88900"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lang="en-US" sz="2000" b="1" dirty="0">
              <a:solidFill>
                <a:srgbClr val="000000"/>
              </a:solidFill>
              <a:latin typeface="Century Gothic" panose="020B0502020202020204" pitchFamily="34" charset="0"/>
              <a:ea typeface="Gill Sans MT"/>
              <a:cs typeface="Gill Sans MT"/>
              <a:sym typeface="Gill Sans MT"/>
            </a:endParaRP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  <a:ea typeface="Gill Sans MT"/>
                <a:cs typeface="Gill Sans MT"/>
                <a:sym typeface="Gill Sans MT"/>
              </a:rPr>
              <a:t>Phone back cover with added utility of holding strap which provides proper grip and keeps phone safe from any fall damage.</a:t>
            </a:r>
          </a:p>
        </p:txBody>
      </p:sp>
      <p:pic>
        <p:nvPicPr>
          <p:cNvPr id="24" name="Picture 6" descr="Ãhnliches Foto">
            <a:extLst>
              <a:ext uri="{FF2B5EF4-FFF2-40B4-BE49-F238E27FC236}">
                <a16:creationId xmlns:a16="http://schemas.microsoft.com/office/drawing/2014/main" id="{7E4AFF72-FD90-41C4-8EAB-B78760FA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82" y="1246398"/>
            <a:ext cx="932246" cy="9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Ãhnliches Foto">
            <a:extLst>
              <a:ext uri="{FF2B5EF4-FFF2-40B4-BE49-F238E27FC236}">
                <a16:creationId xmlns:a16="http://schemas.microsoft.com/office/drawing/2014/main" id="{B05092BF-371D-40E6-B512-9C11167D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2" y="309052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Bildergebnis fÃ¼r pill icon">
            <a:extLst>
              <a:ext uri="{FF2B5EF4-FFF2-40B4-BE49-F238E27FC236}">
                <a16:creationId xmlns:a16="http://schemas.microsoft.com/office/drawing/2014/main" id="{9ED300D2-D515-4ED5-B15D-9BE5EF27A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8604">
            <a:off x="6342748" y="3192717"/>
            <a:ext cx="961779" cy="9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EE968-AAD5-4519-B4DE-F699449D61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46" t="8843" b="16432"/>
          <a:stretch/>
        </p:blipFill>
        <p:spPr>
          <a:xfrm>
            <a:off x="9354262" y="4854346"/>
            <a:ext cx="1845290" cy="15020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5D7150-C7AD-470D-8866-65A0AE7349BA}"/>
              </a:ext>
            </a:extLst>
          </p:cNvPr>
          <p:cNvSpPr txBox="1"/>
          <p:nvPr/>
        </p:nvSpPr>
        <p:spPr>
          <a:xfrm>
            <a:off x="7076661" y="6431138"/>
            <a:ext cx="349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395286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386D2-B827-4A54-AE73-A65DCAAF7EE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0"/>
            <a:ext cx="12192000" cy="0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53391-A9F5-41BE-B394-4949DCA1E9E9}"/>
              </a:ext>
            </a:extLst>
          </p:cNvPr>
          <p:cNvSpPr/>
          <p:nvPr/>
        </p:nvSpPr>
        <p:spPr>
          <a:xfrm>
            <a:off x="369019" y="1007146"/>
            <a:ext cx="4320000" cy="2862488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16A1D-7141-4169-8F61-5B34DEE3BA2B}"/>
              </a:ext>
            </a:extLst>
          </p:cNvPr>
          <p:cNvSpPr/>
          <p:nvPr/>
        </p:nvSpPr>
        <p:spPr>
          <a:xfrm>
            <a:off x="7564416" y="2015983"/>
            <a:ext cx="4320000" cy="1852213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4AAC9-A92E-4713-A118-EB451C88B78C}"/>
              </a:ext>
            </a:extLst>
          </p:cNvPr>
          <p:cNvSpPr txBox="1">
            <a:spLocks/>
          </p:cNvSpPr>
          <p:nvPr/>
        </p:nvSpPr>
        <p:spPr>
          <a:xfrm>
            <a:off x="316194" y="0"/>
            <a:ext cx="11601486" cy="875204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Business Canvas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36EA6F3-7BF6-41E4-84B8-EF534B5066C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6036604"/>
            <a:ext cx="12192000" cy="103481"/>
          </a:xfrm>
          <a:prstGeom prst="rect">
            <a:avLst/>
          </a:prstGeom>
        </p:spPr>
        <p:txBody>
          <a:bodyPr vert="horz" lIns="0" tIns="36000" rIns="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100" b="0" i="0" u="none" kern="1200">
                <a:solidFill>
                  <a:srgbClr val="00000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" dirty="0">
                <a:solidFill>
                  <a:srgbClr val="FFFFFF"/>
                </a:solidFill>
                <a:latin typeface="Arial" panose="020B0604020202020204" pitchFamily="34" charset="0"/>
              </a:rPr>
              <a:t>5acXjzUk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31F75BE-6015-4BF1-A0B8-385EE9BC091A}"/>
              </a:ext>
            </a:extLst>
          </p:cNvPr>
          <p:cNvSpPr txBox="1">
            <a:spLocks/>
          </p:cNvSpPr>
          <p:nvPr/>
        </p:nvSpPr>
        <p:spPr>
          <a:xfrm>
            <a:off x="5962710" y="5975049"/>
            <a:ext cx="266580" cy="226591"/>
          </a:xfrm>
          <a:prstGeom prst="rect">
            <a:avLst/>
          </a:prstGeom>
        </p:spPr>
        <p:txBody>
          <a:bodyPr vert="horz" wrap="square" lIns="0" tIns="36000" rIns="0" bIns="3600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fr-FR" sz="1000" kern="120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B3670-7CFA-4AE8-BD91-982E0BBFB5F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368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B1FE1-2D20-4187-A1BF-F28D826F9379}"/>
              </a:ext>
            </a:extLst>
          </p:cNvPr>
          <p:cNvSpPr txBox="1"/>
          <p:nvPr/>
        </p:nvSpPr>
        <p:spPr>
          <a:xfrm>
            <a:off x="8032579" y="2167718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Use-Cases*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A98D5-BFA4-4140-B1F0-A4D41C46C740}"/>
              </a:ext>
            </a:extLst>
          </p:cNvPr>
          <p:cNvSpPr txBox="1"/>
          <p:nvPr/>
        </p:nvSpPr>
        <p:spPr>
          <a:xfrm>
            <a:off x="874010" y="1053469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Strategic Fit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958D-69D5-43F3-B49B-4507FECA1F69}"/>
              </a:ext>
            </a:extLst>
          </p:cNvPr>
          <p:cNvSpPr/>
          <p:nvPr/>
        </p:nvSpPr>
        <p:spPr>
          <a:xfrm>
            <a:off x="7568851" y="997945"/>
            <a:ext cx="4314560" cy="104782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50693-48F7-47E9-AC9F-E5ECB2E1B047}"/>
              </a:ext>
            </a:extLst>
          </p:cNvPr>
          <p:cNvSpPr txBox="1"/>
          <p:nvPr/>
        </p:nvSpPr>
        <p:spPr>
          <a:xfrm>
            <a:off x="7773140" y="946191"/>
            <a:ext cx="179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Ideal Customer*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854693-E335-4F60-9B8C-C07F4BFE3322}"/>
              </a:ext>
            </a:extLst>
          </p:cNvPr>
          <p:cNvSpPr/>
          <p:nvPr/>
        </p:nvSpPr>
        <p:spPr>
          <a:xfrm>
            <a:off x="4689854" y="1000933"/>
            <a:ext cx="2880000" cy="2868699"/>
          </a:xfrm>
          <a:prstGeom prst="rect">
            <a:avLst/>
          </a:prstGeom>
          <a:solidFill>
            <a:srgbClr val="FFFFFF">
              <a:lumMod val="85000"/>
            </a:srgbClr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831C0-C68F-4D44-ABA7-A545486FF1C5}"/>
              </a:ext>
            </a:extLst>
          </p:cNvPr>
          <p:cNvSpPr txBox="1"/>
          <p:nvPr/>
        </p:nvSpPr>
        <p:spPr>
          <a:xfrm>
            <a:off x="4864958" y="997945"/>
            <a:ext cx="290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Unique Value Proposition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EA9A-D87C-46F6-A875-975FE1E69D9E}"/>
              </a:ext>
            </a:extLst>
          </p:cNvPr>
          <p:cNvSpPr txBox="1"/>
          <p:nvPr/>
        </p:nvSpPr>
        <p:spPr>
          <a:xfrm>
            <a:off x="7557062" y="2520788"/>
            <a:ext cx="4314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Initially new user needs to input the adjustments for the first time.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If system recognizes the user it automatically adjust the interiors else considers the user as new user.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F2AF0-C60F-4092-BF70-DBBE8098C679}"/>
              </a:ext>
            </a:extLst>
          </p:cNvPr>
          <p:cNvSpPr txBox="1"/>
          <p:nvPr/>
        </p:nvSpPr>
        <p:spPr>
          <a:xfrm>
            <a:off x="320378" y="1372830"/>
            <a:ext cx="4450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Preference for automated controls over manual controls in future market.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Competitors are Mercedes Benz, Johnson Controls, Audi, BMW.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Users need to Adjust their Seat, Side Mirrors, Steering Wheel Position manually which is very tedious and irritating in an urgency.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EECCE-3E1E-4762-8B84-C6C7DECFE83D}"/>
              </a:ext>
            </a:extLst>
          </p:cNvPr>
          <p:cNvSpPr txBox="1"/>
          <p:nvPr/>
        </p:nvSpPr>
        <p:spPr>
          <a:xfrm>
            <a:off x="8004219" y="1222746"/>
            <a:ext cx="3818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Family Car having multiple users.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Autonomous Car Users.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Luxury Car Users.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2549E-E34A-4F70-BE21-C26EC46FF015}"/>
              </a:ext>
            </a:extLst>
          </p:cNvPr>
          <p:cNvSpPr/>
          <p:nvPr/>
        </p:nvSpPr>
        <p:spPr>
          <a:xfrm>
            <a:off x="369020" y="3866531"/>
            <a:ext cx="4319999" cy="23148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C0105-EE06-4B49-A77E-5C97B833D6DE}"/>
              </a:ext>
            </a:extLst>
          </p:cNvPr>
          <p:cNvSpPr txBox="1"/>
          <p:nvPr/>
        </p:nvSpPr>
        <p:spPr>
          <a:xfrm>
            <a:off x="766648" y="3875846"/>
            <a:ext cx="109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Key Risks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13B84-9C48-4891-A101-11853727F8BA}"/>
              </a:ext>
            </a:extLst>
          </p:cNvPr>
          <p:cNvSpPr txBox="1"/>
          <p:nvPr/>
        </p:nvSpPr>
        <p:spPr>
          <a:xfrm>
            <a:off x="498776" y="4248563"/>
            <a:ext cx="40992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Camera has to be maintained clean to capture the face of user.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Weather Challenges for Face recognition.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Circuit Complexity.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168275" indent="-168275"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168275" indent="-168275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4" descr="Bildergebnis fÃ¼r gift icon">
            <a:extLst>
              <a:ext uri="{FF2B5EF4-FFF2-40B4-BE49-F238E27FC236}">
                <a16:creationId xmlns:a16="http://schemas.microsoft.com/office/drawing/2014/main" id="{0CF3D5D9-359A-4210-979A-D3745FC6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srgbClr val="FA005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226" y="1007145"/>
            <a:ext cx="332179" cy="3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6408CB6-6884-4D8C-A3FE-1DF346E007BF}"/>
              </a:ext>
            </a:extLst>
          </p:cNvPr>
          <p:cNvSpPr/>
          <p:nvPr/>
        </p:nvSpPr>
        <p:spPr>
          <a:xfrm>
            <a:off x="4689018" y="3868197"/>
            <a:ext cx="2875397" cy="23086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16B1F-8239-4D24-ABEE-760691D677AF}"/>
              </a:ext>
            </a:extLst>
          </p:cNvPr>
          <p:cNvSpPr txBox="1"/>
          <p:nvPr/>
        </p:nvSpPr>
        <p:spPr>
          <a:xfrm>
            <a:off x="4860235" y="38758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Existing Alternatives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76149-BB4A-477A-A058-B369BE0211AF}"/>
              </a:ext>
            </a:extLst>
          </p:cNvPr>
          <p:cNvSpPr txBox="1"/>
          <p:nvPr/>
        </p:nvSpPr>
        <p:spPr>
          <a:xfrm>
            <a:off x="4903305" y="4127534"/>
            <a:ext cx="2570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The Existing solutions are Memory Buttons or Memory Seats which stores at most 3 users adjustments.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A913E7-C467-41CA-9834-ECD9DAAFB124}"/>
              </a:ext>
            </a:extLst>
          </p:cNvPr>
          <p:cNvSpPr/>
          <p:nvPr/>
        </p:nvSpPr>
        <p:spPr>
          <a:xfrm>
            <a:off x="7564415" y="3866265"/>
            <a:ext cx="4319999" cy="23148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6BF9E-0656-4AFF-8507-2818B113D5CB}"/>
              </a:ext>
            </a:extLst>
          </p:cNvPr>
          <p:cNvSpPr txBox="1"/>
          <p:nvPr/>
        </p:nvSpPr>
        <p:spPr>
          <a:xfrm>
            <a:off x="8105368" y="387584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Business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7D848F-28C2-4E83-905F-AC09099EBFF6}"/>
              </a:ext>
            </a:extLst>
          </p:cNvPr>
          <p:cNvSpPr txBox="1"/>
          <p:nvPr/>
        </p:nvSpPr>
        <p:spPr>
          <a:xfrm>
            <a:off x="7607485" y="4355071"/>
            <a:ext cx="44504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Main focus on comfort and to nullify manual work. 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Expenses of electronics components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Can be upgraded as per future needs.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Collaboration with automotive OEMs.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Tie-up with autonomous vehicle manufacturers.</a:t>
            </a:r>
          </a:p>
        </p:txBody>
      </p:sp>
      <p:pic>
        <p:nvPicPr>
          <p:cNvPr id="37" name="Picture 4" descr="Bildergebnis fÃ¼r strategic fit icon">
            <a:extLst>
              <a:ext uri="{FF2B5EF4-FFF2-40B4-BE49-F238E27FC236}">
                <a16:creationId xmlns:a16="http://schemas.microsoft.com/office/drawing/2014/main" id="{233914AD-F24C-4D53-81E7-ADFD1EB9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0030" flipH="1">
            <a:off x="386693" y="91135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Ãhnliches Foto">
            <a:extLst>
              <a:ext uri="{FF2B5EF4-FFF2-40B4-BE49-F238E27FC236}">
                <a16:creationId xmlns:a16="http://schemas.microsoft.com/office/drawing/2014/main" id="{0FB5F523-B589-402B-A861-0D11B070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1382" y="1381975"/>
            <a:ext cx="473222" cy="5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688F8AA-ACD6-4E1E-8AE0-1E5A8D467C57}"/>
              </a:ext>
            </a:extLst>
          </p:cNvPr>
          <p:cNvSpPr txBox="1"/>
          <p:nvPr/>
        </p:nvSpPr>
        <p:spPr>
          <a:xfrm>
            <a:off x="4747818" y="1400821"/>
            <a:ext cx="282203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3684"/>
                </a:solidFill>
                <a:latin typeface="Century Gothic" panose="020B0502020202020204" pitchFamily="34" charset="0"/>
              </a:rPr>
              <a:t>Our Innovation stores user’s adjustments(seats ,etc.) for very first time and accordingly detects(face recognition)the user and automates the adjustment process in future. Hence reducing the efforts and saving time.</a:t>
            </a:r>
          </a:p>
        </p:txBody>
      </p:sp>
      <p:pic>
        <p:nvPicPr>
          <p:cNvPr id="41" name="Picture 12" descr="Ãhnliches Foto">
            <a:extLst>
              <a:ext uri="{FF2B5EF4-FFF2-40B4-BE49-F238E27FC236}">
                <a16:creationId xmlns:a16="http://schemas.microsoft.com/office/drawing/2014/main" id="{9266BCB5-F81D-4FEC-8071-C895F6B8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1568" y="2060290"/>
            <a:ext cx="452849" cy="4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Bildergebnis fÃ¼r money icon">
            <a:extLst>
              <a:ext uri="{FF2B5EF4-FFF2-40B4-BE49-F238E27FC236}">
                <a16:creationId xmlns:a16="http://schemas.microsoft.com/office/drawing/2014/main" id="{09D4879D-7C65-4CE0-8B8E-D9ADEDD2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6124" y="3817131"/>
            <a:ext cx="676280" cy="5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utoShape 16" descr="Bildergebnis fÃ¼r alternative icon">
            <a:extLst>
              <a:ext uri="{FF2B5EF4-FFF2-40B4-BE49-F238E27FC236}">
                <a16:creationId xmlns:a16="http://schemas.microsoft.com/office/drawing/2014/main" id="{93A5E028-A204-49C4-8971-C095573BD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3684"/>
              </a:solidFill>
              <a:effectLst/>
              <a:uLnTx/>
              <a:uFillTx/>
            </a:endParaRPr>
          </a:p>
        </p:txBody>
      </p:sp>
      <p:sp>
        <p:nvSpPr>
          <p:cNvPr id="44" name="AutoShape 18" descr="Bildergebnis fÃ¼r alternative icon">
            <a:extLst>
              <a:ext uri="{FF2B5EF4-FFF2-40B4-BE49-F238E27FC236}">
                <a16:creationId xmlns:a16="http://schemas.microsoft.com/office/drawing/2014/main" id="{B48DADFA-2676-4C4E-9436-3DB872BDDA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3684"/>
              </a:solidFill>
              <a:effectLst/>
              <a:uLnTx/>
              <a:uFillTx/>
            </a:endParaRPr>
          </a:p>
        </p:txBody>
      </p:sp>
      <p:pic>
        <p:nvPicPr>
          <p:cNvPr id="45" name="Picture 19">
            <a:extLst>
              <a:ext uri="{FF2B5EF4-FFF2-40B4-BE49-F238E27FC236}">
                <a16:creationId xmlns:a16="http://schemas.microsoft.com/office/drawing/2014/main" id="{85036574-6A45-4571-A636-B84BD935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56" y="3930931"/>
            <a:ext cx="383093" cy="3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1" descr="Bildergebnis fÃ¼r danger icon">
            <a:extLst>
              <a:ext uri="{FF2B5EF4-FFF2-40B4-BE49-F238E27FC236}">
                <a16:creationId xmlns:a16="http://schemas.microsoft.com/office/drawing/2014/main" id="{0D7388F3-B499-47D3-94B3-F9020E4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82" y="3927375"/>
            <a:ext cx="358499" cy="3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3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386D2-B827-4A54-AE73-A65DCAAF7EE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0"/>
            <a:ext cx="12192000" cy="0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53391-A9F5-41BE-B394-4949DCA1E9E9}"/>
              </a:ext>
            </a:extLst>
          </p:cNvPr>
          <p:cNvSpPr/>
          <p:nvPr/>
        </p:nvSpPr>
        <p:spPr>
          <a:xfrm>
            <a:off x="369019" y="1007146"/>
            <a:ext cx="4320000" cy="2862488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16A1D-7141-4169-8F61-5B34DEE3BA2B}"/>
              </a:ext>
            </a:extLst>
          </p:cNvPr>
          <p:cNvSpPr/>
          <p:nvPr/>
        </p:nvSpPr>
        <p:spPr>
          <a:xfrm>
            <a:off x="7564416" y="2015983"/>
            <a:ext cx="4320000" cy="1852213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4AAC9-A92E-4713-A118-EB451C88B78C}"/>
              </a:ext>
            </a:extLst>
          </p:cNvPr>
          <p:cNvSpPr txBox="1">
            <a:spLocks/>
          </p:cNvSpPr>
          <p:nvPr/>
        </p:nvSpPr>
        <p:spPr>
          <a:xfrm>
            <a:off x="282001" y="0"/>
            <a:ext cx="11635679" cy="875204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Business Canvas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36EA6F3-7BF6-41E4-84B8-EF534B5066C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6036604"/>
            <a:ext cx="12192000" cy="103481"/>
          </a:xfrm>
          <a:prstGeom prst="rect">
            <a:avLst/>
          </a:prstGeom>
        </p:spPr>
        <p:txBody>
          <a:bodyPr vert="horz" lIns="0" tIns="36000" rIns="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100" b="0" i="0" u="none" kern="1200">
                <a:solidFill>
                  <a:srgbClr val="00000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" dirty="0">
                <a:solidFill>
                  <a:srgbClr val="FFFFFF"/>
                </a:solidFill>
                <a:latin typeface="Arial" panose="020B0604020202020204" pitchFamily="34" charset="0"/>
              </a:rPr>
              <a:t>5acXjzUk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31F75BE-6015-4BF1-A0B8-385EE9BC091A}"/>
              </a:ext>
            </a:extLst>
          </p:cNvPr>
          <p:cNvSpPr txBox="1">
            <a:spLocks/>
          </p:cNvSpPr>
          <p:nvPr/>
        </p:nvSpPr>
        <p:spPr>
          <a:xfrm>
            <a:off x="5962710" y="5975049"/>
            <a:ext cx="266580" cy="226591"/>
          </a:xfrm>
          <a:prstGeom prst="rect">
            <a:avLst/>
          </a:prstGeom>
        </p:spPr>
        <p:txBody>
          <a:bodyPr vert="horz" wrap="square" lIns="0" tIns="36000" rIns="0" bIns="3600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fr-FR" sz="1000" kern="120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3B3670-7CFA-4AE8-BD91-982E0BBFB5F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368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B1FE1-2D20-4187-A1BF-F28D826F9379}"/>
              </a:ext>
            </a:extLst>
          </p:cNvPr>
          <p:cNvSpPr txBox="1"/>
          <p:nvPr/>
        </p:nvSpPr>
        <p:spPr>
          <a:xfrm>
            <a:off x="8032579" y="2167718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Use-Cases*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A98D5-BFA4-4140-B1F0-A4D41C46C740}"/>
              </a:ext>
            </a:extLst>
          </p:cNvPr>
          <p:cNvSpPr txBox="1"/>
          <p:nvPr/>
        </p:nvSpPr>
        <p:spPr>
          <a:xfrm>
            <a:off x="874010" y="1053469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Strategic Fit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958D-69D5-43F3-B49B-4507FECA1F69}"/>
              </a:ext>
            </a:extLst>
          </p:cNvPr>
          <p:cNvSpPr/>
          <p:nvPr/>
        </p:nvSpPr>
        <p:spPr>
          <a:xfrm>
            <a:off x="7568851" y="997945"/>
            <a:ext cx="4314560" cy="104782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50693-48F7-47E9-AC9F-E5ECB2E1B047}"/>
              </a:ext>
            </a:extLst>
          </p:cNvPr>
          <p:cNvSpPr txBox="1"/>
          <p:nvPr/>
        </p:nvSpPr>
        <p:spPr>
          <a:xfrm>
            <a:off x="7773140" y="946191"/>
            <a:ext cx="179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Ideal Customer*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854693-E335-4F60-9B8C-C07F4BFE3322}"/>
              </a:ext>
            </a:extLst>
          </p:cNvPr>
          <p:cNvSpPr/>
          <p:nvPr/>
        </p:nvSpPr>
        <p:spPr>
          <a:xfrm>
            <a:off x="4689854" y="1000933"/>
            <a:ext cx="2880000" cy="2868699"/>
          </a:xfrm>
          <a:prstGeom prst="rect">
            <a:avLst/>
          </a:prstGeom>
          <a:solidFill>
            <a:srgbClr val="FFFFFF">
              <a:lumMod val="85000"/>
            </a:srgbClr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831C0-C68F-4D44-ABA7-A545486FF1C5}"/>
              </a:ext>
            </a:extLst>
          </p:cNvPr>
          <p:cNvSpPr txBox="1"/>
          <p:nvPr/>
        </p:nvSpPr>
        <p:spPr>
          <a:xfrm>
            <a:off x="4864958" y="997945"/>
            <a:ext cx="290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Unique Value Proposition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EA9A-D87C-46F6-A875-975FE1E69D9E}"/>
              </a:ext>
            </a:extLst>
          </p:cNvPr>
          <p:cNvSpPr txBox="1"/>
          <p:nvPr/>
        </p:nvSpPr>
        <p:spPr>
          <a:xfrm>
            <a:off x="7557062" y="2520788"/>
            <a:ext cx="4314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Initially new user needs to input the adjustments for the first time.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If system recognizes the user it automatically adjust the interiors else considers the user as new user.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F2AF0-C60F-4092-BF70-DBBE8098C679}"/>
              </a:ext>
            </a:extLst>
          </p:cNvPr>
          <p:cNvSpPr txBox="1"/>
          <p:nvPr/>
        </p:nvSpPr>
        <p:spPr>
          <a:xfrm>
            <a:off x="320378" y="1372830"/>
            <a:ext cx="4450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Preference for automated controls over manual controls in future market.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Competitors are Mercedes Benz, Johnson Controls, Audi, BMW.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Users need to Adjust their Seat, Side Mirrors, Steering Wheel Position manually which is very tedious and irritating in an urgency.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EECCE-3E1E-4762-8B84-C6C7DECFE83D}"/>
              </a:ext>
            </a:extLst>
          </p:cNvPr>
          <p:cNvSpPr txBox="1"/>
          <p:nvPr/>
        </p:nvSpPr>
        <p:spPr>
          <a:xfrm>
            <a:off x="8004219" y="1222746"/>
            <a:ext cx="3818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Family Car having multiple users.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Autonomous Car Users.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Luxury Car Users.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2549E-E34A-4F70-BE21-C26EC46FF015}"/>
              </a:ext>
            </a:extLst>
          </p:cNvPr>
          <p:cNvSpPr/>
          <p:nvPr/>
        </p:nvSpPr>
        <p:spPr>
          <a:xfrm>
            <a:off x="369020" y="3866531"/>
            <a:ext cx="4319999" cy="23148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C0105-EE06-4B49-A77E-5C97B833D6DE}"/>
              </a:ext>
            </a:extLst>
          </p:cNvPr>
          <p:cNvSpPr txBox="1"/>
          <p:nvPr/>
        </p:nvSpPr>
        <p:spPr>
          <a:xfrm>
            <a:off x="766648" y="3875846"/>
            <a:ext cx="109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Key Risks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13B84-9C48-4891-A101-11853727F8BA}"/>
              </a:ext>
            </a:extLst>
          </p:cNvPr>
          <p:cNvSpPr txBox="1"/>
          <p:nvPr/>
        </p:nvSpPr>
        <p:spPr>
          <a:xfrm>
            <a:off x="498776" y="4248563"/>
            <a:ext cx="409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Camera has to be maintained clean to capture the face of user.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Weather Challenges for Face recognition.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4" descr="Bildergebnis fÃ¼r gift icon">
            <a:extLst>
              <a:ext uri="{FF2B5EF4-FFF2-40B4-BE49-F238E27FC236}">
                <a16:creationId xmlns:a16="http://schemas.microsoft.com/office/drawing/2014/main" id="{0CF3D5D9-359A-4210-979A-D3745FC6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srgbClr val="FA005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226" y="1007145"/>
            <a:ext cx="332179" cy="3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6408CB6-6884-4D8C-A3FE-1DF346E007BF}"/>
              </a:ext>
            </a:extLst>
          </p:cNvPr>
          <p:cNvSpPr/>
          <p:nvPr/>
        </p:nvSpPr>
        <p:spPr>
          <a:xfrm>
            <a:off x="4689018" y="3868197"/>
            <a:ext cx="2875397" cy="23086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16B1F-8239-4D24-ABEE-760691D677AF}"/>
              </a:ext>
            </a:extLst>
          </p:cNvPr>
          <p:cNvSpPr txBox="1"/>
          <p:nvPr/>
        </p:nvSpPr>
        <p:spPr>
          <a:xfrm>
            <a:off x="4860235" y="387584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Existing Alternatives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76149-BB4A-477A-A058-B369BE0211AF}"/>
              </a:ext>
            </a:extLst>
          </p:cNvPr>
          <p:cNvSpPr txBox="1"/>
          <p:nvPr/>
        </p:nvSpPr>
        <p:spPr>
          <a:xfrm>
            <a:off x="4903305" y="4127534"/>
            <a:ext cx="2570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684"/>
              </a:solidFill>
              <a:latin typeface="Century Gothic" panose="020B0502020202020204" pitchFamily="34" charset="0"/>
            </a:endParaRP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The Existing solutions are Memory Buttons or Memory Seats which stores at most 3 users adjustments.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A913E7-C467-41CA-9834-ECD9DAAFB124}"/>
              </a:ext>
            </a:extLst>
          </p:cNvPr>
          <p:cNvSpPr/>
          <p:nvPr/>
        </p:nvSpPr>
        <p:spPr>
          <a:xfrm>
            <a:off x="7564415" y="3866265"/>
            <a:ext cx="4319999" cy="23148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6BF9E-0656-4AFF-8507-2818B113D5CB}"/>
              </a:ext>
            </a:extLst>
          </p:cNvPr>
          <p:cNvSpPr txBox="1"/>
          <p:nvPr/>
        </p:nvSpPr>
        <p:spPr>
          <a:xfrm>
            <a:off x="8105368" y="3875846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Business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7D848F-28C2-4E83-905F-AC09099EBFF6}"/>
              </a:ext>
            </a:extLst>
          </p:cNvPr>
          <p:cNvSpPr txBox="1"/>
          <p:nvPr/>
        </p:nvSpPr>
        <p:spPr>
          <a:xfrm>
            <a:off x="7607485" y="4355071"/>
            <a:ext cx="44504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</a:t>
            </a:r>
          </a:p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684"/>
                </a:solidFill>
                <a:latin typeface="Century Gothic" panose="020B0502020202020204" pitchFamily="34" charset="0"/>
              </a:rPr>
              <a:t>x </a:t>
            </a:r>
          </a:p>
        </p:txBody>
      </p:sp>
      <p:pic>
        <p:nvPicPr>
          <p:cNvPr id="37" name="Picture 4" descr="Bildergebnis fÃ¼r strategic fit icon">
            <a:extLst>
              <a:ext uri="{FF2B5EF4-FFF2-40B4-BE49-F238E27FC236}">
                <a16:creationId xmlns:a16="http://schemas.microsoft.com/office/drawing/2014/main" id="{233914AD-F24C-4D53-81E7-ADFD1EB9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0030" flipH="1">
            <a:off x="386693" y="91135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Ãhnliches Foto">
            <a:extLst>
              <a:ext uri="{FF2B5EF4-FFF2-40B4-BE49-F238E27FC236}">
                <a16:creationId xmlns:a16="http://schemas.microsoft.com/office/drawing/2014/main" id="{0FB5F523-B589-402B-A861-0D11B070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1382" y="1381975"/>
            <a:ext cx="473222" cy="5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688F8AA-ACD6-4E1E-8AE0-1E5A8D467C57}"/>
              </a:ext>
            </a:extLst>
          </p:cNvPr>
          <p:cNvSpPr txBox="1"/>
          <p:nvPr/>
        </p:nvSpPr>
        <p:spPr>
          <a:xfrm>
            <a:off x="4747818" y="1400821"/>
            <a:ext cx="2822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3684"/>
                </a:solidFill>
                <a:latin typeface="Century Gothic" panose="020B0502020202020204" pitchFamily="34" charset="0"/>
              </a:rPr>
              <a:t>The existing system have Memory seats which needs to be set manually every time and maximum users can set are 2-3. Our Innovation can store users data depending on the memory size. It stores his/her adjustments for very first time using facial recognition and accordingly detects the profile in future. Hence reducing the efforts and saving t</a:t>
            </a:r>
          </a:p>
        </p:txBody>
      </p:sp>
      <p:pic>
        <p:nvPicPr>
          <p:cNvPr id="41" name="Picture 12" descr="Ãhnliches Foto">
            <a:extLst>
              <a:ext uri="{FF2B5EF4-FFF2-40B4-BE49-F238E27FC236}">
                <a16:creationId xmlns:a16="http://schemas.microsoft.com/office/drawing/2014/main" id="{9266BCB5-F81D-4FEC-8071-C895F6B8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1568" y="2060290"/>
            <a:ext cx="452849" cy="4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Bildergebnis fÃ¼r money icon">
            <a:extLst>
              <a:ext uri="{FF2B5EF4-FFF2-40B4-BE49-F238E27FC236}">
                <a16:creationId xmlns:a16="http://schemas.microsoft.com/office/drawing/2014/main" id="{09D4879D-7C65-4CE0-8B8E-D9ADEDD2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6124" y="3817131"/>
            <a:ext cx="676280" cy="5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utoShape 16" descr="Bildergebnis fÃ¼r alternative icon">
            <a:extLst>
              <a:ext uri="{FF2B5EF4-FFF2-40B4-BE49-F238E27FC236}">
                <a16:creationId xmlns:a16="http://schemas.microsoft.com/office/drawing/2014/main" id="{93A5E028-A204-49C4-8971-C095573BD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3684"/>
              </a:solidFill>
              <a:effectLst/>
              <a:uLnTx/>
              <a:uFillTx/>
            </a:endParaRPr>
          </a:p>
        </p:txBody>
      </p:sp>
      <p:sp>
        <p:nvSpPr>
          <p:cNvPr id="44" name="AutoShape 18" descr="Bildergebnis fÃ¼r alternative icon">
            <a:extLst>
              <a:ext uri="{FF2B5EF4-FFF2-40B4-BE49-F238E27FC236}">
                <a16:creationId xmlns:a16="http://schemas.microsoft.com/office/drawing/2014/main" id="{B48DADFA-2676-4C4E-9436-3DB872BDDA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3684"/>
              </a:solidFill>
              <a:effectLst/>
              <a:uLnTx/>
              <a:uFillTx/>
            </a:endParaRPr>
          </a:p>
        </p:txBody>
      </p:sp>
      <p:pic>
        <p:nvPicPr>
          <p:cNvPr id="45" name="Picture 19">
            <a:extLst>
              <a:ext uri="{FF2B5EF4-FFF2-40B4-BE49-F238E27FC236}">
                <a16:creationId xmlns:a16="http://schemas.microsoft.com/office/drawing/2014/main" id="{85036574-6A45-4571-A636-B84BD935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56" y="3930931"/>
            <a:ext cx="383093" cy="38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1" descr="Bildergebnis fÃ¼r danger icon">
            <a:extLst>
              <a:ext uri="{FF2B5EF4-FFF2-40B4-BE49-F238E27FC236}">
                <a16:creationId xmlns:a16="http://schemas.microsoft.com/office/drawing/2014/main" id="{0D7388F3-B499-47D3-94B3-F9020E4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duotone>
              <a:srgbClr val="CF122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82" y="3927375"/>
            <a:ext cx="358499" cy="3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ular Callout 65">
            <a:extLst>
              <a:ext uri="{FF2B5EF4-FFF2-40B4-BE49-F238E27FC236}">
                <a16:creationId xmlns:a16="http://schemas.microsoft.com/office/drawing/2014/main" id="{E0C24764-947A-488F-86B3-720E7F2754E1}"/>
              </a:ext>
            </a:extLst>
          </p:cNvPr>
          <p:cNvSpPr/>
          <p:nvPr/>
        </p:nvSpPr>
        <p:spPr>
          <a:xfrm>
            <a:off x="8566413" y="4239881"/>
            <a:ext cx="2808319" cy="844545"/>
          </a:xfrm>
          <a:prstGeom prst="wedgeRectCallout">
            <a:avLst>
              <a:gd name="adj1" fmla="val -66589"/>
              <a:gd name="adj2" fmla="val 42868"/>
            </a:avLst>
          </a:prstGeom>
          <a:solidFill>
            <a:srgbClr val="FFFF00"/>
          </a:solidFill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is the added value ?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cost drivers?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Calibri" panose="020F0502020204030204"/>
              </a:rPr>
              <a:t>How this idea will make money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47" name="Rectangular Callout 65">
            <a:extLst>
              <a:ext uri="{FF2B5EF4-FFF2-40B4-BE49-F238E27FC236}">
                <a16:creationId xmlns:a16="http://schemas.microsoft.com/office/drawing/2014/main" id="{CA2BF07A-3AE2-4086-AEAF-798A1A02F3EF}"/>
              </a:ext>
            </a:extLst>
          </p:cNvPr>
          <p:cNvSpPr/>
          <p:nvPr/>
        </p:nvSpPr>
        <p:spPr>
          <a:xfrm>
            <a:off x="8616367" y="5272387"/>
            <a:ext cx="2808319" cy="844545"/>
          </a:xfrm>
          <a:prstGeom prst="wedgeRectCallout">
            <a:avLst>
              <a:gd name="adj1" fmla="val -66589"/>
              <a:gd name="adj2" fmla="val 42868"/>
            </a:avLst>
          </a:prstGeom>
          <a:solidFill>
            <a:srgbClr val="00B0F0"/>
          </a:solidFill>
          <a:ln w="12700" cap="flat" cmpd="sng" algn="ctr">
            <a:solidFill>
              <a:srgbClr val="FA005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0" dirty="0">
                <a:solidFill>
                  <a:srgbClr val="000000"/>
                </a:solidFill>
                <a:latin typeface="Calibri" panose="020F0502020204030204"/>
              </a:rPr>
              <a:t>MANDATORY for Grand Finale and Optional for pitch presentation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28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386D2-B827-4A54-AE73-A65DCAAF7EE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0"/>
            <a:ext cx="12192000" cy="0"/>
          </a:xfrm>
        </p:spPr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4AAC9-A92E-4713-A118-EB451C88B78C}"/>
              </a:ext>
            </a:extLst>
          </p:cNvPr>
          <p:cNvSpPr txBox="1">
            <a:spLocks/>
          </p:cNvSpPr>
          <p:nvPr/>
        </p:nvSpPr>
        <p:spPr>
          <a:xfrm>
            <a:off x="411450" y="107235"/>
            <a:ext cx="11635679" cy="875204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003684"/>
                </a:solidFill>
              </a:rPr>
              <a:t>Business Canvas (Example for explanation purpose only)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3684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36EA6F3-7BF6-41E4-84B8-EF534B5066C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6487172"/>
            <a:ext cx="12192000" cy="103481"/>
          </a:xfrm>
          <a:prstGeom prst="rect">
            <a:avLst/>
          </a:prstGeom>
        </p:spPr>
        <p:txBody>
          <a:bodyPr vert="horz" lIns="0" tIns="36000" rIns="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100" b="0" i="0" u="none" kern="1200">
                <a:solidFill>
                  <a:srgbClr val="000000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" dirty="0">
                <a:solidFill>
                  <a:srgbClr val="FFFFFF"/>
                </a:solidFill>
                <a:latin typeface="Arial" panose="020B0604020202020204" pitchFamily="34" charset="0"/>
              </a:rPr>
              <a:t>5acXjzUk</a:t>
            </a:r>
          </a:p>
        </p:txBody>
      </p:sp>
      <p:sp>
        <p:nvSpPr>
          <p:cNvPr id="43" name="AutoShape 16" descr="Bildergebnis fÃ¼r alternative icon">
            <a:extLst>
              <a:ext uri="{FF2B5EF4-FFF2-40B4-BE49-F238E27FC236}">
                <a16:creationId xmlns:a16="http://schemas.microsoft.com/office/drawing/2014/main" id="{93A5E028-A204-49C4-8971-C095573BD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3684"/>
              </a:solidFill>
              <a:effectLst/>
              <a:uLnTx/>
              <a:uFillTx/>
            </a:endParaRPr>
          </a:p>
        </p:txBody>
      </p:sp>
      <p:sp>
        <p:nvSpPr>
          <p:cNvPr id="44" name="AutoShape 18" descr="Bildergebnis fÃ¼r alternative icon">
            <a:extLst>
              <a:ext uri="{FF2B5EF4-FFF2-40B4-BE49-F238E27FC236}">
                <a16:creationId xmlns:a16="http://schemas.microsoft.com/office/drawing/2014/main" id="{B48DADFA-2676-4C4E-9436-3DB872BDDA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3684"/>
              </a:solidFill>
              <a:effectLst/>
              <a:uLnTx/>
              <a:uFillTx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095D8-AB28-4640-A20A-49BECA72E210}"/>
              </a:ext>
            </a:extLst>
          </p:cNvPr>
          <p:cNvGrpSpPr/>
          <p:nvPr/>
        </p:nvGrpSpPr>
        <p:grpSpPr>
          <a:xfrm>
            <a:off x="320378" y="1040233"/>
            <a:ext cx="11737512" cy="5535965"/>
            <a:chOff x="320378" y="1331777"/>
            <a:chExt cx="11737512" cy="5535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253391-A9F5-41BE-B394-4949DCA1E9E9}"/>
                </a:ext>
              </a:extLst>
            </p:cNvPr>
            <p:cNvSpPr/>
            <p:nvPr/>
          </p:nvSpPr>
          <p:spPr>
            <a:xfrm>
              <a:off x="369019" y="1457714"/>
              <a:ext cx="4320000" cy="286248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C16A1D-7141-4169-8F61-5B34DEE3BA2B}"/>
                </a:ext>
              </a:extLst>
            </p:cNvPr>
            <p:cNvSpPr/>
            <p:nvPr/>
          </p:nvSpPr>
          <p:spPr>
            <a:xfrm>
              <a:off x="7564416" y="2878765"/>
              <a:ext cx="4320000" cy="1440000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" name="Slide Number Placeholder 4">
              <a:extLst>
                <a:ext uri="{FF2B5EF4-FFF2-40B4-BE49-F238E27FC236}">
                  <a16:creationId xmlns:a16="http://schemas.microsoft.com/office/drawing/2014/main" id="{E31F75BE-6015-4BF1-A0B8-385EE9BC091A}"/>
                </a:ext>
              </a:extLst>
            </p:cNvPr>
            <p:cNvSpPr txBox="1">
              <a:spLocks/>
            </p:cNvSpPr>
            <p:nvPr/>
          </p:nvSpPr>
          <p:spPr>
            <a:xfrm>
              <a:off x="5962710" y="6425617"/>
              <a:ext cx="266580" cy="226591"/>
            </a:xfrm>
            <a:prstGeom prst="rect">
              <a:avLst/>
            </a:prstGeom>
          </p:spPr>
          <p:txBody>
            <a:bodyPr vert="horz" wrap="square" lIns="0" tIns="36000" rIns="0" bIns="36000" rtlCol="0" anchor="ctr">
              <a:sp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lang="fr-FR" sz="1000" kern="1200" smtClean="0">
                  <a:solidFill>
                    <a:schemeClr val="tx1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33B3670-7CFA-4AE8-BD91-982E0BBFB5F8}" type="slidenum">
                <a:rPr kumimoji="0" lang="en-US" sz="1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3684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7</a:t>
              </a:fld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68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4B1FE1-2D20-4187-A1BF-F28D826F9379}"/>
                </a:ext>
              </a:extLst>
            </p:cNvPr>
            <p:cNvSpPr txBox="1"/>
            <p:nvPr/>
          </p:nvSpPr>
          <p:spPr>
            <a:xfrm>
              <a:off x="8034364" y="2969432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Use-Cases*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DA98D5-BFA4-4140-B1F0-A4D41C46C740}"/>
                </a:ext>
              </a:extLst>
            </p:cNvPr>
            <p:cNvSpPr txBox="1"/>
            <p:nvPr/>
          </p:nvSpPr>
          <p:spPr>
            <a:xfrm>
              <a:off x="874010" y="1504037"/>
              <a:ext cx="1338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Strategic Fit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FB958D-69D5-43F3-B49B-4507FECA1F69}"/>
                </a:ext>
              </a:extLst>
            </p:cNvPr>
            <p:cNvSpPr/>
            <p:nvPr/>
          </p:nvSpPr>
          <p:spPr>
            <a:xfrm>
              <a:off x="7568851" y="1448513"/>
              <a:ext cx="4314560" cy="1440000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950693-48F7-47E9-AC9F-E5ECB2E1B047}"/>
                </a:ext>
              </a:extLst>
            </p:cNvPr>
            <p:cNvSpPr txBox="1"/>
            <p:nvPr/>
          </p:nvSpPr>
          <p:spPr>
            <a:xfrm>
              <a:off x="7773140" y="1396759"/>
              <a:ext cx="17988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Ideal Customer*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854693-E335-4F60-9B8C-C07F4BFE3322}"/>
                </a:ext>
              </a:extLst>
            </p:cNvPr>
            <p:cNvSpPr/>
            <p:nvPr/>
          </p:nvSpPr>
          <p:spPr>
            <a:xfrm>
              <a:off x="4689854" y="1331777"/>
              <a:ext cx="2880000" cy="29884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8831C0-C68F-4D44-ABA7-A545486FF1C5}"/>
                </a:ext>
              </a:extLst>
            </p:cNvPr>
            <p:cNvSpPr txBox="1"/>
            <p:nvPr/>
          </p:nvSpPr>
          <p:spPr>
            <a:xfrm>
              <a:off x="4864958" y="1448513"/>
              <a:ext cx="2908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Unique Value Proposition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E2EA9A-D87C-46F6-A875-975FE1E69D9E}"/>
                </a:ext>
              </a:extLst>
            </p:cNvPr>
            <p:cNvSpPr txBox="1"/>
            <p:nvPr/>
          </p:nvSpPr>
          <p:spPr>
            <a:xfrm>
              <a:off x="7569855" y="3376222"/>
              <a:ext cx="4314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People will attach the back cover to their phone and pass their hand through the holding strap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5F2AF0-C60F-4092-BF70-DBBE8098C679}"/>
                </a:ext>
              </a:extLst>
            </p:cNvPr>
            <p:cNvSpPr txBox="1"/>
            <p:nvPr/>
          </p:nvSpPr>
          <p:spPr>
            <a:xfrm>
              <a:off x="320378" y="1823398"/>
              <a:ext cx="445040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Smart phone design are getting slimmer and they are with wide screens due to rapid evolving technologies.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Smart phone accessory market is huge thus lots of small scale and big scale competitors,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OEM’s prefers to focus on phones itself rather than such accessories.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Possible loss of competitive advantage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endParaRPr lang="en-US" sz="1600" dirty="0">
                <a:solidFill>
                  <a:srgbClr val="003684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AEECCE-3E1E-4762-8B84-C6C7DECFE83D}"/>
                </a:ext>
              </a:extLst>
            </p:cNvPr>
            <p:cNvSpPr txBox="1"/>
            <p:nvPr/>
          </p:nvSpPr>
          <p:spPr>
            <a:xfrm>
              <a:off x="8004220" y="1673314"/>
              <a:ext cx="16398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Smart Phone Users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endParaRPr lang="en-US" sz="1600" dirty="0">
                <a:solidFill>
                  <a:srgbClr val="003684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D2549E-E34A-4F70-BE21-C26EC46FF015}"/>
                </a:ext>
              </a:extLst>
            </p:cNvPr>
            <p:cNvSpPr/>
            <p:nvPr/>
          </p:nvSpPr>
          <p:spPr>
            <a:xfrm>
              <a:off x="369020" y="4317099"/>
              <a:ext cx="4319999" cy="2314800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0C0105-EE06-4B49-A77E-5C97B833D6DE}"/>
                </a:ext>
              </a:extLst>
            </p:cNvPr>
            <p:cNvSpPr txBox="1"/>
            <p:nvPr/>
          </p:nvSpPr>
          <p:spPr>
            <a:xfrm>
              <a:off x="766648" y="4326414"/>
              <a:ext cx="1097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Key Risks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013B84-9C48-4891-A101-11853727F8BA}"/>
                </a:ext>
              </a:extLst>
            </p:cNvPr>
            <p:cNvSpPr txBox="1"/>
            <p:nvPr/>
          </p:nvSpPr>
          <p:spPr>
            <a:xfrm>
              <a:off x="498776" y="4699131"/>
              <a:ext cx="31752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Optimum design of strap for adequate strength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Acceptance of product by market,</a:t>
              </a:r>
            </a:p>
          </p:txBody>
        </p:sp>
        <p:pic>
          <p:nvPicPr>
            <p:cNvPr id="27" name="Picture 4" descr="Bildergebnis fÃ¼r gift icon">
              <a:extLst>
                <a:ext uri="{FF2B5EF4-FFF2-40B4-BE49-F238E27FC236}">
                  <a16:creationId xmlns:a16="http://schemas.microsoft.com/office/drawing/2014/main" id="{0CF3D5D9-359A-4210-979A-D3745FC6E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rgbClr val="FA005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226" y="1457713"/>
              <a:ext cx="332179" cy="33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408CB6-6884-4D8C-A3FE-1DF346E007BF}"/>
                </a:ext>
              </a:extLst>
            </p:cNvPr>
            <p:cNvSpPr/>
            <p:nvPr/>
          </p:nvSpPr>
          <p:spPr>
            <a:xfrm>
              <a:off x="4689018" y="4318765"/>
              <a:ext cx="2875397" cy="23086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A16B1F-8239-4D24-ABEE-760691D677AF}"/>
                </a:ext>
              </a:extLst>
            </p:cNvPr>
            <p:cNvSpPr txBox="1"/>
            <p:nvPr/>
          </p:nvSpPr>
          <p:spPr>
            <a:xfrm>
              <a:off x="4860235" y="4326414"/>
              <a:ext cx="21419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Existing Alternatives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976149-BB4A-477A-A058-B369BE0211AF}"/>
                </a:ext>
              </a:extLst>
            </p:cNvPr>
            <p:cNvSpPr txBox="1"/>
            <p:nvPr/>
          </p:nvSpPr>
          <p:spPr>
            <a:xfrm>
              <a:off x="4903305" y="4578102"/>
              <a:ext cx="209886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Back covers made of higher friction material for better grip.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Back covers with strategic grip points.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A913E7-C467-41CA-9834-ECD9DAAFB124}"/>
                </a:ext>
              </a:extLst>
            </p:cNvPr>
            <p:cNvSpPr/>
            <p:nvPr/>
          </p:nvSpPr>
          <p:spPr>
            <a:xfrm>
              <a:off x="7564415" y="4316833"/>
              <a:ext cx="4319999" cy="2314800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A005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C6BF9E-0656-4AFF-8507-2818B113D5CB}"/>
                </a:ext>
              </a:extLst>
            </p:cNvPr>
            <p:cNvSpPr txBox="1"/>
            <p:nvPr/>
          </p:nvSpPr>
          <p:spPr>
            <a:xfrm>
              <a:off x="8105368" y="4326414"/>
              <a:ext cx="1741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Business Modell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7D848F-28C2-4E83-905F-AC09099EBFF6}"/>
                </a:ext>
              </a:extLst>
            </p:cNvPr>
            <p:cNvSpPr txBox="1"/>
            <p:nvPr/>
          </p:nvSpPr>
          <p:spPr>
            <a:xfrm>
              <a:off x="7607485" y="4805639"/>
              <a:ext cx="445040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Holding strap feature is USP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Investment in mfg. equipment and logistics network development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Bringing make cost down by mass mfg. and keeping proper margins.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Globally online selling via Amazon</a:t>
              </a:r>
            </a:p>
            <a:p>
              <a:pPr marL="168275" indent="-168275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Collaboration with smart phone OEMs</a:t>
              </a:r>
            </a:p>
            <a:p>
              <a:endParaRPr lang="en-US" sz="1600" dirty="0">
                <a:solidFill>
                  <a:srgbClr val="003684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37" name="Picture 4" descr="Bildergebnis fÃ¼r strategic fit icon">
              <a:extLst>
                <a:ext uri="{FF2B5EF4-FFF2-40B4-BE49-F238E27FC236}">
                  <a16:creationId xmlns:a16="http://schemas.microsoft.com/office/drawing/2014/main" id="{233914AD-F24C-4D53-81E7-ADFD1EB9C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rgbClr val="CF122E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600030" flipH="1">
              <a:off x="386693" y="1361921"/>
              <a:ext cx="576000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Ãhnliches Foto">
              <a:extLst>
                <a:ext uri="{FF2B5EF4-FFF2-40B4-BE49-F238E27FC236}">
                  <a16:creationId xmlns:a16="http://schemas.microsoft.com/office/drawing/2014/main" id="{0FB5F523-B589-402B-A861-0D11B070F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clrChange>
                <a:clrFrom>
                  <a:srgbClr val="444444">
                    <a:alpha val="5882"/>
                  </a:srgbClr>
                </a:clrFrom>
                <a:clrTo>
                  <a:srgbClr val="444444">
                    <a:alpha val="0"/>
                  </a:srgbClr>
                </a:clrTo>
              </a:clrChange>
              <a:duotone>
                <a:srgbClr val="CF122E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382" y="1832543"/>
              <a:ext cx="473222" cy="54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88F8AA-ACD6-4E1E-8AE0-1E5A8D467C57}"/>
                </a:ext>
              </a:extLst>
            </p:cNvPr>
            <p:cNvSpPr txBox="1"/>
            <p:nvPr/>
          </p:nvSpPr>
          <p:spPr>
            <a:xfrm>
              <a:off x="4747820" y="1851389"/>
              <a:ext cx="2698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3684"/>
                  </a:solidFill>
                  <a:latin typeface="Century Gothic" panose="020B0502020202020204" pitchFamily="34" charset="0"/>
                </a:rPr>
                <a:t>Better safety of mobile phones with a simple and unique feature of holding strap for proper grip</a:t>
              </a:r>
            </a:p>
          </p:txBody>
        </p:sp>
        <p:pic>
          <p:nvPicPr>
            <p:cNvPr id="41" name="Picture 12" descr="Ãhnliches Foto">
              <a:extLst>
                <a:ext uri="{FF2B5EF4-FFF2-40B4-BE49-F238E27FC236}">
                  <a16:creationId xmlns:a16="http://schemas.microsoft.com/office/drawing/2014/main" id="{9266BCB5-F81D-4FEC-8071-C895F6B86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clrChange>
                <a:clrFrom>
                  <a:srgbClr val="444444">
                    <a:alpha val="5882"/>
                  </a:srgbClr>
                </a:clrFrom>
                <a:clrTo>
                  <a:srgbClr val="444444">
                    <a:alpha val="0"/>
                  </a:srgbClr>
                </a:clrTo>
              </a:clrChange>
              <a:duotone>
                <a:srgbClr val="CF122E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659" y="2894341"/>
              <a:ext cx="452849" cy="452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4" descr="Bildergebnis fÃ¼r money icon">
              <a:extLst>
                <a:ext uri="{FF2B5EF4-FFF2-40B4-BE49-F238E27FC236}">
                  <a16:creationId xmlns:a16="http://schemas.microsoft.com/office/drawing/2014/main" id="{09D4879D-7C65-4CE0-8B8E-D9ADEDD25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duotone>
                <a:srgbClr val="CF122E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124" y="4267699"/>
              <a:ext cx="676280" cy="550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9">
              <a:extLst>
                <a:ext uri="{FF2B5EF4-FFF2-40B4-BE49-F238E27FC236}">
                  <a16:creationId xmlns:a16="http://schemas.microsoft.com/office/drawing/2014/main" id="{85036574-6A45-4571-A636-B84BD9359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CF122E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56" y="4381499"/>
              <a:ext cx="383093" cy="38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1" descr="Bildergebnis fÃ¼r danger icon">
              <a:extLst>
                <a:ext uri="{FF2B5EF4-FFF2-40B4-BE49-F238E27FC236}">
                  <a16:creationId xmlns:a16="http://schemas.microsoft.com/office/drawing/2014/main" id="{0D7388F3-B499-47D3-94B3-F9020E4E4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duotone>
                <a:srgbClr val="CF122E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82" y="4377943"/>
              <a:ext cx="358499" cy="317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14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20DB51-32DB-374D-B7BC-610C1B1DC80B}"/>
              </a:ext>
            </a:extLst>
          </p:cNvPr>
          <p:cNvSpPr/>
          <p:nvPr/>
        </p:nvSpPr>
        <p:spPr>
          <a:xfrm>
            <a:off x="4169229" y="2340428"/>
            <a:ext cx="3646714" cy="13171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75CD64-EEB9-9A4A-BF81-F0F3D33F86D4}"/>
              </a:ext>
            </a:extLst>
          </p:cNvPr>
          <p:cNvSpPr/>
          <p:nvPr/>
        </p:nvSpPr>
        <p:spPr>
          <a:xfrm>
            <a:off x="4256315" y="2427514"/>
            <a:ext cx="3472542" cy="1142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Arial Rounded MT Bold" panose="020F0704030504030204" pitchFamily="34" charset="77"/>
              </a:rPr>
              <a:t>USER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E70FAF-B437-694B-8E90-76BE4C26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6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tch f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ame-side Corner of Rectangle 10">
            <a:extLst>
              <a:ext uri="{FF2B5EF4-FFF2-40B4-BE49-F238E27FC236}">
                <a16:creationId xmlns:a16="http://schemas.microsoft.com/office/drawing/2014/main" id="{D0A4617B-9C26-644E-A097-A4EE3AD87DD4}"/>
              </a:ext>
            </a:extLst>
          </p:cNvPr>
          <p:cNvSpPr/>
          <p:nvPr/>
        </p:nvSpPr>
        <p:spPr>
          <a:xfrm>
            <a:off x="1763486" y="1563914"/>
            <a:ext cx="1905000" cy="2039257"/>
          </a:xfrm>
          <a:prstGeom prst="round2SameRect">
            <a:avLst/>
          </a:prstGeom>
          <a:solidFill>
            <a:srgbClr val="D5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1076324-D1F4-474A-9C63-F404BAC89FFA}"/>
              </a:ext>
            </a:extLst>
          </p:cNvPr>
          <p:cNvSpPr/>
          <p:nvPr/>
        </p:nvSpPr>
        <p:spPr>
          <a:xfrm flipV="1">
            <a:off x="1763486" y="2688767"/>
            <a:ext cx="1905000" cy="3548745"/>
          </a:xfrm>
          <a:custGeom>
            <a:avLst/>
            <a:gdLst>
              <a:gd name="connsiteX0" fmla="*/ 0 w 2002971"/>
              <a:gd name="connsiteY0" fmla="*/ 3276600 h 3276600"/>
              <a:gd name="connsiteX1" fmla="*/ 416948 w 2002971"/>
              <a:gd name="connsiteY1" fmla="*/ 3276600 h 3276600"/>
              <a:gd name="connsiteX2" fmla="*/ 413656 w 2002971"/>
              <a:gd name="connsiteY2" fmla="*/ 3243942 h 3276600"/>
              <a:gd name="connsiteX3" fmla="*/ 1001485 w 2002971"/>
              <a:gd name="connsiteY3" fmla="*/ 2656113 h 3276600"/>
              <a:gd name="connsiteX4" fmla="*/ 1589314 w 2002971"/>
              <a:gd name="connsiteY4" fmla="*/ 3243942 h 3276600"/>
              <a:gd name="connsiteX5" fmla="*/ 1586022 w 2002971"/>
              <a:gd name="connsiteY5" fmla="*/ 3276600 h 3276600"/>
              <a:gd name="connsiteX6" fmla="*/ 2002971 w 2002971"/>
              <a:gd name="connsiteY6" fmla="*/ 3276600 h 3276600"/>
              <a:gd name="connsiteX7" fmla="*/ 2002971 w 2002971"/>
              <a:gd name="connsiteY7" fmla="*/ 333835 h 3276600"/>
              <a:gd name="connsiteX8" fmla="*/ 1669136 w 2002971"/>
              <a:gd name="connsiteY8" fmla="*/ 0 h 3276600"/>
              <a:gd name="connsiteX9" fmla="*/ 333835 w 2002971"/>
              <a:gd name="connsiteY9" fmla="*/ 0 h 3276600"/>
              <a:gd name="connsiteX10" fmla="*/ 0 w 2002971"/>
              <a:gd name="connsiteY10" fmla="*/ 33383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2971" h="3276600">
                <a:moveTo>
                  <a:pt x="0" y="3276600"/>
                </a:moveTo>
                <a:lnTo>
                  <a:pt x="416948" y="3276600"/>
                </a:lnTo>
                <a:lnTo>
                  <a:pt x="413656" y="3243942"/>
                </a:lnTo>
                <a:cubicBezTo>
                  <a:pt x="413656" y="2919293"/>
                  <a:pt x="676836" y="2656113"/>
                  <a:pt x="1001485" y="2656113"/>
                </a:cubicBezTo>
                <a:cubicBezTo>
                  <a:pt x="1326134" y="2656113"/>
                  <a:pt x="1589314" y="2919293"/>
                  <a:pt x="1589314" y="3243942"/>
                </a:cubicBezTo>
                <a:lnTo>
                  <a:pt x="1586022" y="3276600"/>
                </a:lnTo>
                <a:lnTo>
                  <a:pt x="2002971" y="3276600"/>
                </a:lnTo>
                <a:lnTo>
                  <a:pt x="2002971" y="333835"/>
                </a:lnTo>
                <a:cubicBezTo>
                  <a:pt x="2002971" y="149463"/>
                  <a:pt x="1853508" y="0"/>
                  <a:pt x="1669136" y="0"/>
                </a:cubicBezTo>
                <a:lnTo>
                  <a:pt x="333835" y="0"/>
                </a:lnTo>
                <a:cubicBezTo>
                  <a:pt x="149463" y="0"/>
                  <a:pt x="0" y="149463"/>
                  <a:pt x="0" y="333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24A4C-5816-F445-BEC4-99B9F58DB7CD}"/>
              </a:ext>
            </a:extLst>
          </p:cNvPr>
          <p:cNvSpPr txBox="1"/>
          <p:nvPr/>
        </p:nvSpPr>
        <p:spPr>
          <a:xfrm>
            <a:off x="3723395" y="217714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User Saved Adjustment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4C6EC8-964A-2A42-811C-DFCE8484743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2471" y="3824509"/>
            <a:ext cx="1807029" cy="1807029"/>
          </a:xfrm>
          <a:prstGeom prst="rect">
            <a:avLst/>
          </a:prstGeom>
        </p:spPr>
      </p:pic>
      <p:sp>
        <p:nvSpPr>
          <p:cNvPr id="16" name="Round Same-side Corner of Rectangle 15">
            <a:extLst>
              <a:ext uri="{FF2B5EF4-FFF2-40B4-BE49-F238E27FC236}">
                <a16:creationId xmlns:a16="http://schemas.microsoft.com/office/drawing/2014/main" id="{E10364A4-98A9-4048-9C3F-9707EC6E292B}"/>
              </a:ext>
            </a:extLst>
          </p:cNvPr>
          <p:cNvSpPr/>
          <p:nvPr/>
        </p:nvSpPr>
        <p:spPr>
          <a:xfrm>
            <a:off x="5143500" y="1563914"/>
            <a:ext cx="1905000" cy="2039257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7CC28FA-6100-DB43-96AE-0CB21A7BFA69}"/>
              </a:ext>
            </a:extLst>
          </p:cNvPr>
          <p:cNvSpPr/>
          <p:nvPr/>
        </p:nvSpPr>
        <p:spPr>
          <a:xfrm flipV="1">
            <a:off x="5143500" y="2688767"/>
            <a:ext cx="1905000" cy="3548745"/>
          </a:xfrm>
          <a:custGeom>
            <a:avLst/>
            <a:gdLst>
              <a:gd name="connsiteX0" fmla="*/ 0 w 2002971"/>
              <a:gd name="connsiteY0" fmla="*/ 3276600 h 3276600"/>
              <a:gd name="connsiteX1" fmla="*/ 416948 w 2002971"/>
              <a:gd name="connsiteY1" fmla="*/ 3276600 h 3276600"/>
              <a:gd name="connsiteX2" fmla="*/ 413656 w 2002971"/>
              <a:gd name="connsiteY2" fmla="*/ 3243942 h 3276600"/>
              <a:gd name="connsiteX3" fmla="*/ 1001485 w 2002971"/>
              <a:gd name="connsiteY3" fmla="*/ 2656113 h 3276600"/>
              <a:gd name="connsiteX4" fmla="*/ 1589314 w 2002971"/>
              <a:gd name="connsiteY4" fmla="*/ 3243942 h 3276600"/>
              <a:gd name="connsiteX5" fmla="*/ 1586022 w 2002971"/>
              <a:gd name="connsiteY5" fmla="*/ 3276600 h 3276600"/>
              <a:gd name="connsiteX6" fmla="*/ 2002971 w 2002971"/>
              <a:gd name="connsiteY6" fmla="*/ 3276600 h 3276600"/>
              <a:gd name="connsiteX7" fmla="*/ 2002971 w 2002971"/>
              <a:gd name="connsiteY7" fmla="*/ 333835 h 3276600"/>
              <a:gd name="connsiteX8" fmla="*/ 1669136 w 2002971"/>
              <a:gd name="connsiteY8" fmla="*/ 0 h 3276600"/>
              <a:gd name="connsiteX9" fmla="*/ 333835 w 2002971"/>
              <a:gd name="connsiteY9" fmla="*/ 0 h 3276600"/>
              <a:gd name="connsiteX10" fmla="*/ 0 w 2002971"/>
              <a:gd name="connsiteY10" fmla="*/ 33383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2971" h="3276600">
                <a:moveTo>
                  <a:pt x="0" y="3276600"/>
                </a:moveTo>
                <a:lnTo>
                  <a:pt x="416948" y="3276600"/>
                </a:lnTo>
                <a:lnTo>
                  <a:pt x="413656" y="3243942"/>
                </a:lnTo>
                <a:cubicBezTo>
                  <a:pt x="413656" y="2919293"/>
                  <a:pt x="676836" y="2656113"/>
                  <a:pt x="1001485" y="2656113"/>
                </a:cubicBezTo>
                <a:cubicBezTo>
                  <a:pt x="1326134" y="2656113"/>
                  <a:pt x="1589314" y="2919293"/>
                  <a:pt x="1589314" y="3243942"/>
                </a:cubicBezTo>
                <a:lnTo>
                  <a:pt x="1586022" y="3276600"/>
                </a:lnTo>
                <a:lnTo>
                  <a:pt x="2002971" y="3276600"/>
                </a:lnTo>
                <a:lnTo>
                  <a:pt x="2002971" y="333835"/>
                </a:lnTo>
                <a:cubicBezTo>
                  <a:pt x="2002971" y="149463"/>
                  <a:pt x="1853508" y="0"/>
                  <a:pt x="1669136" y="0"/>
                </a:cubicBezTo>
                <a:lnTo>
                  <a:pt x="333835" y="0"/>
                </a:lnTo>
                <a:cubicBezTo>
                  <a:pt x="149463" y="0"/>
                  <a:pt x="0" y="149463"/>
                  <a:pt x="0" y="333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ound Same-side Corner of Rectangle 18">
            <a:extLst>
              <a:ext uri="{FF2B5EF4-FFF2-40B4-BE49-F238E27FC236}">
                <a16:creationId xmlns:a16="http://schemas.microsoft.com/office/drawing/2014/main" id="{3B190C52-D305-1046-B4AE-1B0487EBCE8C}"/>
              </a:ext>
            </a:extLst>
          </p:cNvPr>
          <p:cNvSpPr/>
          <p:nvPr/>
        </p:nvSpPr>
        <p:spPr>
          <a:xfrm>
            <a:off x="8468605" y="1563914"/>
            <a:ext cx="1905000" cy="2039257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54E302-8E9F-8A42-899C-37510D7C7432}"/>
              </a:ext>
            </a:extLst>
          </p:cNvPr>
          <p:cNvSpPr/>
          <p:nvPr/>
        </p:nvSpPr>
        <p:spPr>
          <a:xfrm flipV="1">
            <a:off x="8468605" y="2688767"/>
            <a:ext cx="1905000" cy="3548745"/>
          </a:xfrm>
          <a:custGeom>
            <a:avLst/>
            <a:gdLst>
              <a:gd name="connsiteX0" fmla="*/ 0 w 2002971"/>
              <a:gd name="connsiteY0" fmla="*/ 3276600 h 3276600"/>
              <a:gd name="connsiteX1" fmla="*/ 416948 w 2002971"/>
              <a:gd name="connsiteY1" fmla="*/ 3276600 h 3276600"/>
              <a:gd name="connsiteX2" fmla="*/ 413656 w 2002971"/>
              <a:gd name="connsiteY2" fmla="*/ 3243942 h 3276600"/>
              <a:gd name="connsiteX3" fmla="*/ 1001485 w 2002971"/>
              <a:gd name="connsiteY3" fmla="*/ 2656113 h 3276600"/>
              <a:gd name="connsiteX4" fmla="*/ 1589314 w 2002971"/>
              <a:gd name="connsiteY4" fmla="*/ 3243942 h 3276600"/>
              <a:gd name="connsiteX5" fmla="*/ 1586022 w 2002971"/>
              <a:gd name="connsiteY5" fmla="*/ 3276600 h 3276600"/>
              <a:gd name="connsiteX6" fmla="*/ 2002971 w 2002971"/>
              <a:gd name="connsiteY6" fmla="*/ 3276600 h 3276600"/>
              <a:gd name="connsiteX7" fmla="*/ 2002971 w 2002971"/>
              <a:gd name="connsiteY7" fmla="*/ 333835 h 3276600"/>
              <a:gd name="connsiteX8" fmla="*/ 1669136 w 2002971"/>
              <a:gd name="connsiteY8" fmla="*/ 0 h 3276600"/>
              <a:gd name="connsiteX9" fmla="*/ 333835 w 2002971"/>
              <a:gd name="connsiteY9" fmla="*/ 0 h 3276600"/>
              <a:gd name="connsiteX10" fmla="*/ 0 w 2002971"/>
              <a:gd name="connsiteY10" fmla="*/ 333835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2971" h="3276600">
                <a:moveTo>
                  <a:pt x="0" y="3276600"/>
                </a:moveTo>
                <a:lnTo>
                  <a:pt x="416948" y="3276600"/>
                </a:lnTo>
                <a:lnTo>
                  <a:pt x="413656" y="3243942"/>
                </a:lnTo>
                <a:cubicBezTo>
                  <a:pt x="413656" y="2919293"/>
                  <a:pt x="676836" y="2656113"/>
                  <a:pt x="1001485" y="2656113"/>
                </a:cubicBezTo>
                <a:cubicBezTo>
                  <a:pt x="1326134" y="2656113"/>
                  <a:pt x="1589314" y="2919293"/>
                  <a:pt x="1589314" y="3243942"/>
                </a:cubicBezTo>
                <a:lnTo>
                  <a:pt x="1586022" y="3276600"/>
                </a:lnTo>
                <a:lnTo>
                  <a:pt x="2002971" y="3276600"/>
                </a:lnTo>
                <a:lnTo>
                  <a:pt x="2002971" y="333835"/>
                </a:lnTo>
                <a:cubicBezTo>
                  <a:pt x="2002971" y="149463"/>
                  <a:pt x="1853508" y="0"/>
                  <a:pt x="1669136" y="0"/>
                </a:cubicBezTo>
                <a:lnTo>
                  <a:pt x="333835" y="0"/>
                </a:lnTo>
                <a:cubicBezTo>
                  <a:pt x="149463" y="0"/>
                  <a:pt x="0" y="149463"/>
                  <a:pt x="0" y="333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8EF1F3-FEBB-BB40-AD4A-E456DA37254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1129" y="4033153"/>
            <a:ext cx="1389741" cy="13897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DB8046-074A-794C-9D7B-D3A9E3920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2671" y="4200066"/>
            <a:ext cx="1616868" cy="10559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BD57B5-59E2-B645-A66B-DA3DEC04FB96}"/>
              </a:ext>
            </a:extLst>
          </p:cNvPr>
          <p:cNvSpPr txBox="1"/>
          <p:nvPr/>
        </p:nvSpPr>
        <p:spPr>
          <a:xfrm>
            <a:off x="1989545" y="1572509"/>
            <a:ext cx="145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SEAT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AMBIENT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LIGHTING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72003-4721-ED4D-86C6-3744AC33FC3C}"/>
              </a:ext>
            </a:extLst>
          </p:cNvPr>
          <p:cNvSpPr txBox="1"/>
          <p:nvPr/>
        </p:nvSpPr>
        <p:spPr>
          <a:xfrm>
            <a:off x="5238628" y="1615557"/>
            <a:ext cx="1714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/>
            <a:r>
              <a:rPr lang="en-US" sz="2400" b="1" dirty="0">
                <a:solidFill>
                  <a:schemeClr val="bg1"/>
                </a:solidFill>
              </a:rPr>
              <a:t> SIDE VIEW MIRRORS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AFB1A7-BCF3-0E49-8A39-3FC6FEC58C77}"/>
              </a:ext>
            </a:extLst>
          </p:cNvPr>
          <p:cNvSpPr txBox="1"/>
          <p:nvPr/>
        </p:nvSpPr>
        <p:spPr>
          <a:xfrm>
            <a:off x="8800379" y="1615557"/>
            <a:ext cx="124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MUSIC SYSTEM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A7F796-5F17-C441-A6EC-26D3A9738863}"/>
              </a:ext>
            </a:extLst>
          </p:cNvPr>
          <p:cNvSpPr/>
          <p:nvPr/>
        </p:nvSpPr>
        <p:spPr>
          <a:xfrm>
            <a:off x="5560785" y="821019"/>
            <a:ext cx="162501" cy="174172"/>
          </a:xfrm>
          <a:prstGeom prst="ellipse">
            <a:avLst/>
          </a:prstGeom>
          <a:solidFill>
            <a:srgbClr val="D55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E6D43C-C0F8-0A4C-9C47-BEB299D3E8E7}"/>
              </a:ext>
            </a:extLst>
          </p:cNvPr>
          <p:cNvSpPr/>
          <p:nvPr/>
        </p:nvSpPr>
        <p:spPr>
          <a:xfrm>
            <a:off x="5933499" y="821019"/>
            <a:ext cx="162501" cy="174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A470AD-F534-1443-9D0C-7775271D7D26}"/>
              </a:ext>
            </a:extLst>
          </p:cNvPr>
          <p:cNvSpPr/>
          <p:nvPr/>
        </p:nvSpPr>
        <p:spPr>
          <a:xfrm>
            <a:off x="6287675" y="821019"/>
            <a:ext cx="162501" cy="1741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itiazing interi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updatind seat and ambien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updatind seat and ambien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updatind seat and ambien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updatind seat and ambien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djusting side vi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djusting side vi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djusting side vi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djusting side vi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usic prev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usic prev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usic prev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usic previo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build="allAtOnce"/>
      <p:bldP spid="16" grpId="0" animBg="1"/>
      <p:bldP spid="17" grpId="0" animBg="1"/>
      <p:bldP spid="19" grpId="0" animBg="1"/>
      <p:bldP spid="20" grpId="0" animBg="1"/>
      <p:bldP spid="26" grpId="0"/>
      <p:bldP spid="27" grpId="0"/>
      <p:bldP spid="28" grpId="0"/>
      <p:bldP spid="29" grpId="0" animBg="1"/>
      <p:bldP spid="30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5acXjzUk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2152ec2e-c0c1-4834-9aa1-dc782ab0e2aa" origin="userSelected">
  <element uid="67e66f8d-4e76-4fdc-a7a1-b421fe54f86a" value=""/>
</sisl>
</file>

<file path=customXml/itemProps1.xml><?xml version="1.0" encoding="utf-8"?>
<ds:datastoreItem xmlns:ds="http://schemas.openxmlformats.org/officeDocument/2006/customXml" ds:itemID="{3491DB4C-630F-4C60-A421-016D0AD2666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1256</Words>
  <Application>Microsoft Office PowerPoint</Application>
  <PresentationFormat>Widescreen</PresentationFormat>
  <Paragraphs>199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Malgun Gothic</vt:lpstr>
      <vt:lpstr>Arial</vt:lpstr>
      <vt:lpstr>Arial Rounded MT Bold</vt:lpstr>
      <vt:lpstr>Calibri</vt:lpstr>
      <vt:lpstr>Calibri Light</vt:lpstr>
      <vt:lpstr>Century Gothic</vt:lpstr>
      <vt:lpstr>Chalkboard SE</vt:lpstr>
      <vt:lpstr>Times New Roman</vt:lpstr>
      <vt:lpstr>Wingdings</vt:lpstr>
      <vt:lpstr>Office Theme</vt:lpstr>
      <vt:lpstr>Producathon 2020 Automotive User Profiling and Updating System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Features:</vt:lpstr>
      <vt:lpstr>Student Guidelines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</dc:title>
  <dc:creator>SULAKSHANE Nikhil (external)</dc:creator>
  <cp:lastModifiedBy>Hrushikesh Kitwadkar</cp:lastModifiedBy>
  <cp:revision>92</cp:revision>
  <dcterms:created xsi:type="dcterms:W3CDTF">2020-08-10T07:40:54Z</dcterms:created>
  <dcterms:modified xsi:type="dcterms:W3CDTF">2020-09-01T11:24:27Z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21db4257-a3de-43da-b31d-3375aae6c2a8</vt:lpwstr>
  </property>
  <property fmtid="{D5CDD505-2E9C-101B-9397-08002B2CF9AE}" pid="3" name="bjDocumentLabelXML">
    <vt:lpwstr>&lt;?xml version="1.0" encoding="us-ascii"?&gt;&lt;sisl xmlns:xsi="http://www.w3.org/2001/XMLSchema-instance" xmlns:xsd="http://www.w3.org/2001/XMLSchema" sislVersion="0" policy="2152ec2e-c0c1-4834-9aa1-dc782ab0e2aa" origin="userSelected" xmlns="http://www.boldonj</vt:lpwstr>
  </property>
  <property fmtid="{D5CDD505-2E9C-101B-9397-08002B2CF9AE}" pid="4" name="bjDocumentLabelXML-0">
    <vt:lpwstr>ames.com/2008/01/sie/internal/label"&gt;&lt;element uid="67e66f8d-4e76-4fdc-a7a1-b421fe54f86a" value="" /&gt;&lt;/sisl&gt;</vt:lpwstr>
  </property>
  <property fmtid="{D5CDD505-2E9C-101B-9397-08002B2CF9AE}" pid="5" name="bjDocumentSecurityLabel">
    <vt:lpwstr>N O N - S E N S I T I V E      </vt:lpwstr>
  </property>
  <property fmtid="{D5CDD505-2E9C-101B-9397-08002B2CF9AE}" pid="6" name="bjSlideMasterFooterText">
    <vt:lpwstr> </vt:lpwstr>
  </property>
  <property fmtid="{D5CDD505-2E9C-101B-9397-08002B2CF9AE}" pid="7" name="bjSaver">
    <vt:lpwstr>vAUxgbf9I7c6+Ekho3T6U8/Iqu25B8uy</vt:lpwstr>
  </property>
</Properties>
</file>